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2.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4.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Lst>
  <p:notesMasterIdLst>
    <p:notesMasterId r:id="rId135"/>
  </p:notesMasterIdLst>
  <p:sldIdLst>
    <p:sldId id="435" r:id="rId9"/>
    <p:sldId id="454" r:id="rId10"/>
    <p:sldId id="455" r:id="rId11"/>
    <p:sldId id="626" r:id="rId12"/>
    <p:sldId id="628" r:id="rId13"/>
    <p:sldId id="630" r:id="rId14"/>
    <p:sldId id="660" r:id="rId15"/>
    <p:sldId id="618" r:id="rId16"/>
    <p:sldId id="464" r:id="rId17"/>
    <p:sldId id="466" r:id="rId18"/>
    <p:sldId id="465" r:id="rId19"/>
    <p:sldId id="467" r:id="rId20"/>
    <p:sldId id="468" r:id="rId21"/>
    <p:sldId id="665" r:id="rId22"/>
    <p:sldId id="666" r:id="rId23"/>
    <p:sldId id="509" r:id="rId24"/>
    <p:sldId id="456" r:id="rId25"/>
    <p:sldId id="510" r:id="rId26"/>
    <p:sldId id="471" r:id="rId27"/>
    <p:sldId id="511" r:id="rId28"/>
    <p:sldId id="512" r:id="rId29"/>
    <p:sldId id="515" r:id="rId30"/>
    <p:sldId id="719" r:id="rId31"/>
    <p:sldId id="513" r:id="rId32"/>
    <p:sldId id="718" r:id="rId33"/>
    <p:sldId id="514" r:id="rId34"/>
    <p:sldId id="527" r:id="rId35"/>
    <p:sldId id="521" r:id="rId36"/>
    <p:sldId id="522" r:id="rId37"/>
    <p:sldId id="528" r:id="rId38"/>
    <p:sldId id="730" r:id="rId39"/>
    <p:sldId id="731" r:id="rId40"/>
    <p:sldId id="732" r:id="rId41"/>
    <p:sldId id="733" r:id="rId42"/>
    <p:sldId id="537" r:id="rId43"/>
    <p:sldId id="538" r:id="rId44"/>
    <p:sldId id="539" r:id="rId45"/>
    <p:sldId id="523" r:id="rId46"/>
    <p:sldId id="726" r:id="rId47"/>
    <p:sldId id="727" r:id="rId48"/>
    <p:sldId id="728" r:id="rId49"/>
    <p:sldId id="729" r:id="rId50"/>
    <p:sldId id="524" r:id="rId51"/>
    <p:sldId id="541" r:id="rId52"/>
    <p:sldId id="540" r:id="rId53"/>
    <p:sldId id="543" r:id="rId54"/>
    <p:sldId id="525" r:id="rId55"/>
    <p:sldId id="529" r:id="rId56"/>
    <p:sldId id="530" r:id="rId57"/>
    <p:sldId id="531" r:id="rId58"/>
    <p:sldId id="532" r:id="rId59"/>
    <p:sldId id="533" r:id="rId60"/>
    <p:sldId id="534" r:id="rId61"/>
    <p:sldId id="535" r:id="rId62"/>
    <p:sldId id="536" r:id="rId63"/>
    <p:sldId id="545" r:id="rId64"/>
    <p:sldId id="661" r:id="rId65"/>
    <p:sldId id="663" r:id="rId66"/>
    <p:sldId id="546" r:id="rId67"/>
    <p:sldId id="664" r:id="rId68"/>
    <p:sldId id="720" r:id="rId69"/>
    <p:sldId id="547" r:id="rId70"/>
    <p:sldId id="548" r:id="rId71"/>
    <p:sldId id="722" r:id="rId72"/>
    <p:sldId id="723" r:id="rId73"/>
    <p:sldId id="724" r:id="rId74"/>
    <p:sldId id="549" r:id="rId75"/>
    <p:sldId id="551" r:id="rId76"/>
    <p:sldId id="552" r:id="rId77"/>
    <p:sldId id="553" r:id="rId78"/>
    <p:sldId id="554" r:id="rId79"/>
    <p:sldId id="555" r:id="rId80"/>
    <p:sldId id="556" r:id="rId81"/>
    <p:sldId id="583" r:id="rId82"/>
    <p:sldId id="584" r:id="rId83"/>
    <p:sldId id="585" r:id="rId84"/>
    <p:sldId id="586" r:id="rId85"/>
    <p:sldId id="557" r:id="rId86"/>
    <p:sldId id="558" r:id="rId87"/>
    <p:sldId id="559" r:id="rId88"/>
    <p:sldId id="560" r:id="rId89"/>
    <p:sldId id="561" r:id="rId90"/>
    <p:sldId id="562" r:id="rId91"/>
    <p:sldId id="563" r:id="rId92"/>
    <p:sldId id="564" r:id="rId93"/>
    <p:sldId id="565" r:id="rId94"/>
    <p:sldId id="566" r:id="rId95"/>
    <p:sldId id="567" r:id="rId96"/>
    <p:sldId id="568" r:id="rId97"/>
    <p:sldId id="569" r:id="rId98"/>
    <p:sldId id="570" r:id="rId99"/>
    <p:sldId id="571" r:id="rId100"/>
    <p:sldId id="572" r:id="rId101"/>
    <p:sldId id="573" r:id="rId102"/>
    <p:sldId id="574" r:id="rId103"/>
    <p:sldId id="575" r:id="rId104"/>
    <p:sldId id="576" r:id="rId105"/>
    <p:sldId id="577" r:id="rId106"/>
    <p:sldId id="578" r:id="rId107"/>
    <p:sldId id="579" r:id="rId108"/>
    <p:sldId id="580" r:id="rId109"/>
    <p:sldId id="581" r:id="rId110"/>
    <p:sldId id="582" r:id="rId111"/>
    <p:sldId id="721" r:id="rId112"/>
    <p:sldId id="587" r:id="rId113"/>
    <p:sldId id="588" r:id="rId114"/>
    <p:sldId id="591" r:id="rId115"/>
    <p:sldId id="592" r:id="rId116"/>
    <p:sldId id="593" r:id="rId117"/>
    <p:sldId id="597" r:id="rId118"/>
    <p:sldId id="599" r:id="rId119"/>
    <p:sldId id="600" r:id="rId120"/>
    <p:sldId id="601" r:id="rId121"/>
    <p:sldId id="604" r:id="rId122"/>
    <p:sldId id="671" r:id="rId123"/>
    <p:sldId id="636" r:id="rId124"/>
    <p:sldId id="672" r:id="rId125"/>
    <p:sldId id="673" r:id="rId126"/>
    <p:sldId id="725" r:id="rId127"/>
    <p:sldId id="614" r:id="rId128"/>
    <p:sldId id="605" r:id="rId129"/>
    <p:sldId id="610" r:id="rId130"/>
    <p:sldId id="734" r:id="rId131"/>
    <p:sldId id="640" r:id="rId132"/>
    <p:sldId id="320" r:id="rId133"/>
    <p:sldId id="345" r:id="rId13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180" autoAdjust="0"/>
    <p:restoredTop sz="79785" autoAdjust="0"/>
  </p:normalViewPr>
  <p:slideViewPr>
    <p:cSldViewPr snapToGrid="0" snapToObjects="1">
      <p:cViewPr>
        <p:scale>
          <a:sx n="85" d="100"/>
          <a:sy n="85" d="100"/>
        </p:scale>
        <p:origin x="-176" y="-600"/>
      </p:cViewPr>
      <p:guideLst>
        <p:guide orient="horz" pos="2160"/>
        <p:guide pos="2880"/>
      </p:guideLst>
    </p:cSldViewPr>
  </p:slideViewPr>
  <p:outlineViewPr>
    <p:cViewPr>
      <p:scale>
        <a:sx n="33" d="100"/>
        <a:sy n="33" d="100"/>
      </p:scale>
      <p:origin x="0" y="3256"/>
    </p:cViewPr>
  </p:outlineViewPr>
  <p:notesTextViewPr>
    <p:cViewPr>
      <p:scale>
        <a:sx n="100" d="100"/>
        <a:sy n="100" d="100"/>
      </p:scale>
      <p:origin x="0" y="0"/>
    </p:cViewPr>
  </p:notesTextViewPr>
  <p:sorterViewPr>
    <p:cViewPr>
      <p:scale>
        <a:sx n="98" d="100"/>
        <a:sy n="98" d="100"/>
      </p:scale>
      <p:origin x="0" y="37920"/>
    </p:cViewPr>
  </p:sorterViewPr>
  <p:gridSpacing cx="72008" cy="72008"/>
</p:viewPr>
</file>

<file path=ppt/_rels/presentation.xml.rels><?xml version="1.0" encoding="UTF-8" standalone="yes"?>
<Relationships xmlns="http://schemas.openxmlformats.org/package/2006/relationships"><Relationship Id="rId10" Type="http://schemas.openxmlformats.org/officeDocument/2006/relationships/slide" Target="slides/slide2.xml"/><Relationship Id="rId11" Type="http://schemas.openxmlformats.org/officeDocument/2006/relationships/slide" Target="slides/slide3.xml"/><Relationship Id="rId12" Type="http://schemas.openxmlformats.org/officeDocument/2006/relationships/slide" Target="slides/slide4.xml"/><Relationship Id="rId13" Type="http://schemas.openxmlformats.org/officeDocument/2006/relationships/slide" Target="slides/slide5.xml"/><Relationship Id="rId14" Type="http://schemas.openxmlformats.org/officeDocument/2006/relationships/slide" Target="slides/slide6.xml"/><Relationship Id="rId15" Type="http://schemas.openxmlformats.org/officeDocument/2006/relationships/slide" Target="slides/slide7.xml"/><Relationship Id="rId16" Type="http://schemas.openxmlformats.org/officeDocument/2006/relationships/slide" Target="slides/slide8.xml"/><Relationship Id="rId17" Type="http://schemas.openxmlformats.org/officeDocument/2006/relationships/slide" Target="slides/slide9.xml"/><Relationship Id="rId18" Type="http://schemas.openxmlformats.org/officeDocument/2006/relationships/slide" Target="slides/slide10.xml"/><Relationship Id="rId19" Type="http://schemas.openxmlformats.org/officeDocument/2006/relationships/slide" Target="slides/slide11.xml"/><Relationship Id="rId60" Type="http://schemas.openxmlformats.org/officeDocument/2006/relationships/slide" Target="slides/slide52.xml"/><Relationship Id="rId61" Type="http://schemas.openxmlformats.org/officeDocument/2006/relationships/slide" Target="slides/slide53.xml"/><Relationship Id="rId62" Type="http://schemas.openxmlformats.org/officeDocument/2006/relationships/slide" Target="slides/slide54.xml"/><Relationship Id="rId63" Type="http://schemas.openxmlformats.org/officeDocument/2006/relationships/slide" Target="slides/slide55.xml"/><Relationship Id="rId64" Type="http://schemas.openxmlformats.org/officeDocument/2006/relationships/slide" Target="slides/slide56.xml"/><Relationship Id="rId65" Type="http://schemas.openxmlformats.org/officeDocument/2006/relationships/slide" Target="slides/slide57.xml"/><Relationship Id="rId66" Type="http://schemas.openxmlformats.org/officeDocument/2006/relationships/slide" Target="slides/slide58.xml"/><Relationship Id="rId67" Type="http://schemas.openxmlformats.org/officeDocument/2006/relationships/slide" Target="slides/slide59.xml"/><Relationship Id="rId68" Type="http://schemas.openxmlformats.org/officeDocument/2006/relationships/slide" Target="slides/slide60.xml"/><Relationship Id="rId69" Type="http://schemas.openxmlformats.org/officeDocument/2006/relationships/slide" Target="slides/slide61.xml"/><Relationship Id="rId120" Type="http://schemas.openxmlformats.org/officeDocument/2006/relationships/slide" Target="slides/slide112.xml"/><Relationship Id="rId121" Type="http://schemas.openxmlformats.org/officeDocument/2006/relationships/slide" Target="slides/slide113.xml"/><Relationship Id="rId122" Type="http://schemas.openxmlformats.org/officeDocument/2006/relationships/slide" Target="slides/slide114.xml"/><Relationship Id="rId123" Type="http://schemas.openxmlformats.org/officeDocument/2006/relationships/slide" Target="slides/slide115.xml"/><Relationship Id="rId124" Type="http://schemas.openxmlformats.org/officeDocument/2006/relationships/slide" Target="slides/slide116.xml"/><Relationship Id="rId125" Type="http://schemas.openxmlformats.org/officeDocument/2006/relationships/slide" Target="slides/slide117.xml"/><Relationship Id="rId126" Type="http://schemas.openxmlformats.org/officeDocument/2006/relationships/slide" Target="slides/slide118.xml"/><Relationship Id="rId127" Type="http://schemas.openxmlformats.org/officeDocument/2006/relationships/slide" Target="slides/slide119.xml"/><Relationship Id="rId128" Type="http://schemas.openxmlformats.org/officeDocument/2006/relationships/slide" Target="slides/slide120.xml"/><Relationship Id="rId129" Type="http://schemas.openxmlformats.org/officeDocument/2006/relationships/slide" Target="slides/slide121.xml"/><Relationship Id="rId40" Type="http://schemas.openxmlformats.org/officeDocument/2006/relationships/slide" Target="slides/slide32.xml"/><Relationship Id="rId41" Type="http://schemas.openxmlformats.org/officeDocument/2006/relationships/slide" Target="slides/slide33.xml"/><Relationship Id="rId42" Type="http://schemas.openxmlformats.org/officeDocument/2006/relationships/slide" Target="slides/slide34.xml"/><Relationship Id="rId90" Type="http://schemas.openxmlformats.org/officeDocument/2006/relationships/slide" Target="slides/slide82.xml"/><Relationship Id="rId91" Type="http://schemas.openxmlformats.org/officeDocument/2006/relationships/slide" Target="slides/slide83.xml"/><Relationship Id="rId92" Type="http://schemas.openxmlformats.org/officeDocument/2006/relationships/slide" Target="slides/slide84.xml"/><Relationship Id="rId93" Type="http://schemas.openxmlformats.org/officeDocument/2006/relationships/slide" Target="slides/slide85.xml"/><Relationship Id="rId94" Type="http://schemas.openxmlformats.org/officeDocument/2006/relationships/slide" Target="slides/slide86.xml"/><Relationship Id="rId95" Type="http://schemas.openxmlformats.org/officeDocument/2006/relationships/slide" Target="slides/slide87.xml"/><Relationship Id="rId96" Type="http://schemas.openxmlformats.org/officeDocument/2006/relationships/slide" Target="slides/slide88.xml"/><Relationship Id="rId101" Type="http://schemas.openxmlformats.org/officeDocument/2006/relationships/slide" Target="slides/slide93.xml"/><Relationship Id="rId102" Type="http://schemas.openxmlformats.org/officeDocument/2006/relationships/slide" Target="slides/slide94.xml"/><Relationship Id="rId103" Type="http://schemas.openxmlformats.org/officeDocument/2006/relationships/slide" Target="slides/slide95.xml"/><Relationship Id="rId104" Type="http://schemas.openxmlformats.org/officeDocument/2006/relationships/slide" Target="slides/slide96.xml"/><Relationship Id="rId105" Type="http://schemas.openxmlformats.org/officeDocument/2006/relationships/slide" Target="slides/slide97.xml"/><Relationship Id="rId106" Type="http://schemas.openxmlformats.org/officeDocument/2006/relationships/slide" Target="slides/slide98.xml"/><Relationship Id="rId107" Type="http://schemas.openxmlformats.org/officeDocument/2006/relationships/slide" Target="slides/slide99.xml"/><Relationship Id="rId108" Type="http://schemas.openxmlformats.org/officeDocument/2006/relationships/slide" Target="slides/slide100.xml"/><Relationship Id="rId109" Type="http://schemas.openxmlformats.org/officeDocument/2006/relationships/slide" Target="slides/slide101.xml"/><Relationship Id="rId97" Type="http://schemas.openxmlformats.org/officeDocument/2006/relationships/slide" Target="slides/slide89.xml"/><Relationship Id="rId98" Type="http://schemas.openxmlformats.org/officeDocument/2006/relationships/slide" Target="slides/slide90.xml"/><Relationship Id="rId99" Type="http://schemas.openxmlformats.org/officeDocument/2006/relationships/slide" Target="slides/slide91.xml"/><Relationship Id="rId43" Type="http://schemas.openxmlformats.org/officeDocument/2006/relationships/slide" Target="slides/slide35.xml"/><Relationship Id="rId44" Type="http://schemas.openxmlformats.org/officeDocument/2006/relationships/slide" Target="slides/slide36.xml"/><Relationship Id="rId45" Type="http://schemas.openxmlformats.org/officeDocument/2006/relationships/slide" Target="slides/slide37.xml"/><Relationship Id="rId46" Type="http://schemas.openxmlformats.org/officeDocument/2006/relationships/slide" Target="slides/slide38.xml"/><Relationship Id="rId47" Type="http://schemas.openxmlformats.org/officeDocument/2006/relationships/slide" Target="slides/slide39.xml"/><Relationship Id="rId48" Type="http://schemas.openxmlformats.org/officeDocument/2006/relationships/slide" Target="slides/slide40.xml"/><Relationship Id="rId49" Type="http://schemas.openxmlformats.org/officeDocument/2006/relationships/slide" Target="slides/slide41.xml"/><Relationship Id="rId100" Type="http://schemas.openxmlformats.org/officeDocument/2006/relationships/slide" Target="slides/slide92.xml"/><Relationship Id="rId20" Type="http://schemas.openxmlformats.org/officeDocument/2006/relationships/slide" Target="slides/slide12.xml"/><Relationship Id="rId21" Type="http://schemas.openxmlformats.org/officeDocument/2006/relationships/slide" Target="slides/slide13.xml"/><Relationship Id="rId22" Type="http://schemas.openxmlformats.org/officeDocument/2006/relationships/slide" Target="slides/slide14.xml"/><Relationship Id="rId70" Type="http://schemas.openxmlformats.org/officeDocument/2006/relationships/slide" Target="slides/slide62.xml"/><Relationship Id="rId71" Type="http://schemas.openxmlformats.org/officeDocument/2006/relationships/slide" Target="slides/slide63.xml"/><Relationship Id="rId72" Type="http://schemas.openxmlformats.org/officeDocument/2006/relationships/slide" Target="slides/slide64.xml"/><Relationship Id="rId73" Type="http://schemas.openxmlformats.org/officeDocument/2006/relationships/slide" Target="slides/slide65.xml"/><Relationship Id="rId74" Type="http://schemas.openxmlformats.org/officeDocument/2006/relationships/slide" Target="slides/slide66.xml"/><Relationship Id="rId75" Type="http://schemas.openxmlformats.org/officeDocument/2006/relationships/slide" Target="slides/slide67.xml"/><Relationship Id="rId76" Type="http://schemas.openxmlformats.org/officeDocument/2006/relationships/slide" Target="slides/slide68.xml"/><Relationship Id="rId77" Type="http://schemas.openxmlformats.org/officeDocument/2006/relationships/slide" Target="slides/slide69.xml"/><Relationship Id="rId78" Type="http://schemas.openxmlformats.org/officeDocument/2006/relationships/slide" Target="slides/slide70.xml"/><Relationship Id="rId79" Type="http://schemas.openxmlformats.org/officeDocument/2006/relationships/slide" Target="slides/slide71.xml"/><Relationship Id="rId23" Type="http://schemas.openxmlformats.org/officeDocument/2006/relationships/slide" Target="slides/slide15.xml"/><Relationship Id="rId24" Type="http://schemas.openxmlformats.org/officeDocument/2006/relationships/slide" Target="slides/slide16.xml"/><Relationship Id="rId25" Type="http://schemas.openxmlformats.org/officeDocument/2006/relationships/slide" Target="slides/slide17.xml"/><Relationship Id="rId26" Type="http://schemas.openxmlformats.org/officeDocument/2006/relationships/slide" Target="slides/slide18.xml"/><Relationship Id="rId27" Type="http://schemas.openxmlformats.org/officeDocument/2006/relationships/slide" Target="slides/slide19.xml"/><Relationship Id="rId28" Type="http://schemas.openxmlformats.org/officeDocument/2006/relationships/slide" Target="slides/slide20.xml"/><Relationship Id="rId29" Type="http://schemas.openxmlformats.org/officeDocument/2006/relationships/slide" Target="slides/slide21.xml"/><Relationship Id="rId130" Type="http://schemas.openxmlformats.org/officeDocument/2006/relationships/slide" Target="slides/slide122.xml"/><Relationship Id="rId131" Type="http://schemas.openxmlformats.org/officeDocument/2006/relationships/slide" Target="slides/slide123.xml"/><Relationship Id="rId132" Type="http://schemas.openxmlformats.org/officeDocument/2006/relationships/slide" Target="slides/slide124.xml"/><Relationship Id="rId133" Type="http://schemas.openxmlformats.org/officeDocument/2006/relationships/slide" Target="slides/slide125.xml"/><Relationship Id="rId134" Type="http://schemas.openxmlformats.org/officeDocument/2006/relationships/slide" Target="slides/slide126.xml"/><Relationship Id="rId135" Type="http://schemas.openxmlformats.org/officeDocument/2006/relationships/notesMaster" Target="notesMasters/notesMaster1.xml"/><Relationship Id="rId136" Type="http://schemas.openxmlformats.org/officeDocument/2006/relationships/printerSettings" Target="printerSettings/printerSettings1.bin"/><Relationship Id="rId137" Type="http://schemas.openxmlformats.org/officeDocument/2006/relationships/presProps" Target="presProps.xml"/><Relationship Id="rId138" Type="http://schemas.openxmlformats.org/officeDocument/2006/relationships/viewProps" Target="viewProps.xml"/><Relationship Id="rId139" Type="http://schemas.openxmlformats.org/officeDocument/2006/relationships/theme" Target="theme/theme1.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 Target="slides/slide1.xml"/><Relationship Id="rId50" Type="http://schemas.openxmlformats.org/officeDocument/2006/relationships/slide" Target="slides/slide42.xml"/><Relationship Id="rId51" Type="http://schemas.openxmlformats.org/officeDocument/2006/relationships/slide" Target="slides/slide43.xml"/><Relationship Id="rId52" Type="http://schemas.openxmlformats.org/officeDocument/2006/relationships/slide" Target="slides/slide44.xml"/><Relationship Id="rId53" Type="http://schemas.openxmlformats.org/officeDocument/2006/relationships/slide" Target="slides/slide45.xml"/><Relationship Id="rId54" Type="http://schemas.openxmlformats.org/officeDocument/2006/relationships/slide" Target="slides/slide46.xml"/><Relationship Id="rId55" Type="http://schemas.openxmlformats.org/officeDocument/2006/relationships/slide" Target="slides/slide47.xml"/><Relationship Id="rId56" Type="http://schemas.openxmlformats.org/officeDocument/2006/relationships/slide" Target="slides/slide48.xml"/><Relationship Id="rId57" Type="http://schemas.openxmlformats.org/officeDocument/2006/relationships/slide" Target="slides/slide49.xml"/><Relationship Id="rId58" Type="http://schemas.openxmlformats.org/officeDocument/2006/relationships/slide" Target="slides/slide50.xml"/><Relationship Id="rId59" Type="http://schemas.openxmlformats.org/officeDocument/2006/relationships/slide" Target="slides/slide51.xml"/><Relationship Id="rId110" Type="http://schemas.openxmlformats.org/officeDocument/2006/relationships/slide" Target="slides/slide102.xml"/><Relationship Id="rId111" Type="http://schemas.openxmlformats.org/officeDocument/2006/relationships/slide" Target="slides/slide103.xml"/><Relationship Id="rId112" Type="http://schemas.openxmlformats.org/officeDocument/2006/relationships/slide" Target="slides/slide104.xml"/><Relationship Id="rId113" Type="http://schemas.openxmlformats.org/officeDocument/2006/relationships/slide" Target="slides/slide105.xml"/><Relationship Id="rId114" Type="http://schemas.openxmlformats.org/officeDocument/2006/relationships/slide" Target="slides/slide106.xml"/><Relationship Id="rId115" Type="http://schemas.openxmlformats.org/officeDocument/2006/relationships/slide" Target="slides/slide107.xml"/><Relationship Id="rId116" Type="http://schemas.openxmlformats.org/officeDocument/2006/relationships/slide" Target="slides/slide108.xml"/><Relationship Id="rId117" Type="http://schemas.openxmlformats.org/officeDocument/2006/relationships/slide" Target="slides/slide109.xml"/><Relationship Id="rId118" Type="http://schemas.openxmlformats.org/officeDocument/2006/relationships/slide" Target="slides/slide110.xml"/><Relationship Id="rId119" Type="http://schemas.openxmlformats.org/officeDocument/2006/relationships/slide" Target="slides/slide111.xml"/><Relationship Id="rId30" Type="http://schemas.openxmlformats.org/officeDocument/2006/relationships/slide" Target="slides/slide22.xml"/><Relationship Id="rId31" Type="http://schemas.openxmlformats.org/officeDocument/2006/relationships/slide" Target="slides/slide23.xml"/><Relationship Id="rId32" Type="http://schemas.openxmlformats.org/officeDocument/2006/relationships/slide" Target="slides/slide24.xml"/><Relationship Id="rId33" Type="http://schemas.openxmlformats.org/officeDocument/2006/relationships/slide" Target="slides/slide25.xml"/><Relationship Id="rId34" Type="http://schemas.openxmlformats.org/officeDocument/2006/relationships/slide" Target="slides/slide26.xml"/><Relationship Id="rId35" Type="http://schemas.openxmlformats.org/officeDocument/2006/relationships/slide" Target="slides/slide27.xml"/><Relationship Id="rId36" Type="http://schemas.openxmlformats.org/officeDocument/2006/relationships/slide" Target="slides/slide28.xml"/><Relationship Id="rId37" Type="http://schemas.openxmlformats.org/officeDocument/2006/relationships/slide" Target="slides/slide29.xml"/><Relationship Id="rId38" Type="http://schemas.openxmlformats.org/officeDocument/2006/relationships/slide" Target="slides/slide30.xml"/><Relationship Id="rId39" Type="http://schemas.openxmlformats.org/officeDocument/2006/relationships/slide" Target="slides/slide31.xml"/><Relationship Id="rId80" Type="http://schemas.openxmlformats.org/officeDocument/2006/relationships/slide" Target="slides/slide72.xml"/><Relationship Id="rId81" Type="http://schemas.openxmlformats.org/officeDocument/2006/relationships/slide" Target="slides/slide73.xml"/><Relationship Id="rId82" Type="http://schemas.openxmlformats.org/officeDocument/2006/relationships/slide" Target="slides/slide74.xml"/><Relationship Id="rId83" Type="http://schemas.openxmlformats.org/officeDocument/2006/relationships/slide" Target="slides/slide75.xml"/><Relationship Id="rId84" Type="http://schemas.openxmlformats.org/officeDocument/2006/relationships/slide" Target="slides/slide76.xml"/><Relationship Id="rId85" Type="http://schemas.openxmlformats.org/officeDocument/2006/relationships/slide" Target="slides/slide77.xml"/><Relationship Id="rId86" Type="http://schemas.openxmlformats.org/officeDocument/2006/relationships/slide" Target="slides/slide78.xml"/><Relationship Id="rId87" Type="http://schemas.openxmlformats.org/officeDocument/2006/relationships/slide" Target="slides/slide79.xml"/><Relationship Id="rId88" Type="http://schemas.openxmlformats.org/officeDocument/2006/relationships/slide" Target="slides/slide80.xml"/><Relationship Id="rId89" Type="http://schemas.openxmlformats.org/officeDocument/2006/relationships/slide" Target="slides/slide81.xml"/><Relationship Id="rId14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13/3/18</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4" Type="http://schemas.openxmlformats.org/officeDocument/2006/relationships/hyperlink" Target="http://en.wikipedia.org/wiki/Ancient_Greece" TargetMode="External"/><Relationship Id="rId5" Type="http://schemas.openxmlformats.org/officeDocument/2006/relationships/hyperlink" Target="http://en.wikipedia.org/wiki/Bible" TargetMode="External"/><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 Id="rId3" Type="http://schemas.openxmlformats.org/officeDocument/2006/relationships/hyperlink" Target="https://www.youtube.com/channel/UCprRkKV_qoBb5w2M2c8rYaQ" TargetMode="Externa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10</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120</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121</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122</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123</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124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126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11</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That’s why the jeweler always places it on a black piece of velvet! The contrast draws out the beauty</a:t>
            </a:r>
            <a:r>
              <a:rPr lang="en-US" baseline="0">
                <a:latin typeface="Arial"/>
                <a:ea typeface="ＭＳ Ｐゴシック" charset="0"/>
                <a:cs typeface="Arial"/>
              </a:rPr>
              <a:t> </a:t>
            </a:r>
            <a:r>
              <a:rPr lang="en-US">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The same is true of the amazing story of Ruth—we see it best when we realize its brightness shines during the darkest days of Israel’s history. </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12</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13</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There are more specific contrasts:</a:t>
            </a:r>
            <a:r>
              <a:rPr lang="en-SG">
                <a:effectLst/>
                <a:latin typeface="Arial"/>
                <a:cs typeface="Arial"/>
              </a:rPr>
              <a:t> </a:t>
            </a:r>
            <a:endParaRPr lang="en-US">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Judges was a time of faithlessness, immorality, idolatry, decline, debasement, and disloyalty. But Ruth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had lust, war, cruelty, and Bethlehem was a bad town. But in Ruth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shows tribal anarchy sourced in Saul where disobedience leads to sorrow due to spiritual darkness. Yet Ruth leads to a national monarchy under David where obedient faith leads to blessing due to spiritual light. </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Ruth's devotion to her mother-in-law Naomi by leaving family and country to return to Bethlehem with her exemplified selfless sacrifice for others and God (Ruth 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16</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A081EA7-D257-7142-B2BC-08546277C59B}" type="slidenum">
              <a:rPr lang="en-US" sz="1200">
                <a:solidFill>
                  <a:prstClr val="black"/>
                </a:solidFill>
              </a:rPr>
              <a:pPr eaLnBrk="1" hangingPunct="1"/>
              <a:t>17</a:t>
            </a:fld>
            <a:endParaRPr lang="en-US" sz="1200">
              <a:solidFill>
                <a:prstClr val="black"/>
              </a:solidFill>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 and Naomi became widows after the deaths of their husbands Mahlon (Naomi and Elimelech's son) and Elimelech while the family lived in Moab to escape Bethlehem’s famine (1:1-5).</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18</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19</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Ruth's devotion to Naomi by leaving family and country to travel with her to Bethlehem exemplified selfless sacrifice for others and God (1:6-18).</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latin typeface="Arial"/>
              <a:cs typeface="Arial"/>
            </a:endParaRPr>
          </a:p>
          <a:p>
            <a:r>
              <a:rPr lang="en-US" dirty="0" smtClean="0">
                <a:latin typeface="Arial"/>
                <a:cs typeface="Arial"/>
              </a:rPr>
              <a:t>"The phrase '</a:t>
            </a:r>
            <a:r>
              <a:rPr lang="en-US" b="1" dirty="0" smtClean="0">
                <a:latin typeface="Arial"/>
                <a:cs typeface="Arial"/>
              </a:rPr>
              <a:t>God helps those who help themselves</a:t>
            </a:r>
            <a:r>
              <a:rPr lang="en-US" b="0" dirty="0" smtClean="0">
                <a:latin typeface="Arial"/>
                <a:cs typeface="Arial"/>
              </a:rPr>
              <a:t>'</a:t>
            </a:r>
            <a:r>
              <a:rPr lang="en-US" dirty="0" smtClean="0">
                <a:latin typeface="Arial"/>
                <a:cs typeface="Arial"/>
              </a:rPr>
              <a:t> is a popular motto that emphasizes the importance of self-initiative.</a:t>
            </a:r>
          </a:p>
          <a:p>
            <a:r>
              <a:rPr lang="en-US" sz="1200" kern="1200">
                <a:solidFill>
                  <a:schemeClr val="tx1"/>
                </a:solidFill>
                <a:effectLst/>
                <a:latin typeface="Arial"/>
                <a:ea typeface="+mn-ea"/>
                <a:cs typeface="Arial"/>
              </a:rPr>
              <a:t>[Although it has been commonly attributed to </a:t>
            </a:r>
            <a:r>
              <a:rPr lang="en-US" sz="1200" u="sng" kern="1200">
                <a:solidFill>
                  <a:schemeClr val="tx1"/>
                </a:solidFill>
                <a:effectLst/>
                <a:latin typeface="Arial"/>
                <a:ea typeface="+mn-ea"/>
                <a:cs typeface="Arial"/>
                <a:hlinkClick r:id="rId3"/>
              </a:rPr>
              <a:t>Benjamin Franklin</a:t>
            </a:r>
            <a:r>
              <a:rPr lang="en-US" sz="1200" kern="1200">
                <a:solidFill>
                  <a:schemeClr val="tx1"/>
                </a:solidFill>
                <a:effectLst/>
                <a:latin typeface="Arial"/>
                <a:ea typeface="+mn-ea"/>
                <a:cs typeface="Arial"/>
              </a:rPr>
              <a:t>], the phrase originated in </a:t>
            </a:r>
            <a:r>
              <a:rPr lang="en-US" sz="1200" u="sng" kern="1200">
                <a:solidFill>
                  <a:schemeClr val="tx1"/>
                </a:solidFill>
                <a:effectLst/>
                <a:latin typeface="Arial"/>
                <a:ea typeface="+mn-ea"/>
                <a:cs typeface="Arial"/>
                <a:hlinkClick r:id="rId4"/>
              </a:rPr>
              <a:t>ancient Greece</a:t>
            </a:r>
            <a:r>
              <a:rPr lang="en-US" sz="1200" kern="1200">
                <a:solidFill>
                  <a:schemeClr val="tx1"/>
                </a:solidFill>
                <a:effectLst/>
                <a:latin typeface="Arial"/>
                <a:ea typeface="+mn-ea"/>
                <a:cs typeface="Arial"/>
              </a:rPr>
              <a:t>...</a:t>
            </a:r>
            <a:r>
              <a:rPr lang="en-SG">
                <a:effectLst/>
                <a:latin typeface="Arial"/>
                <a:cs typeface="Arial"/>
              </a:rPr>
              <a:t> </a:t>
            </a:r>
          </a:p>
          <a:p>
            <a:r>
              <a:rPr lang="en-US" dirty="0" smtClean="0">
                <a:latin typeface="Arial"/>
                <a:cs typeface="Arial"/>
              </a:rPr>
              <a:t>• The phrase is often mistaken for a </a:t>
            </a:r>
            <a:r>
              <a:rPr lang="en-US" dirty="0" smtClean="0">
                <a:latin typeface="Arial"/>
                <a:cs typeface="Arial"/>
                <a:hlinkClick r:id="rId5" tooltip="Bible"/>
              </a:rPr>
              <a:t>Bible</a:t>
            </a:r>
            <a:r>
              <a:rPr lang="en-US" dirty="0" smtClean="0">
                <a:latin typeface="Arial"/>
                <a:cs typeface="Arial"/>
              </a:rPr>
              <a:t> quote, but it appears nowhere in the Bible."</a:t>
            </a:r>
          </a:p>
          <a:p>
            <a:r>
              <a:rPr lang="en-US" dirty="0" smtClean="0">
                <a:latin typeface="Arial"/>
                <a:cs typeface="Arial"/>
              </a:rPr>
              <a:t>• Except perhaps for 2 Heresies</a:t>
            </a:r>
            <a:r>
              <a:rPr lang="en-US" baseline="0" dirty="0" smtClean="0">
                <a:latin typeface="Arial"/>
                <a:cs typeface="Arial"/>
              </a:rPr>
              <a:t> 4:7!</a:t>
            </a:r>
            <a:endParaRPr lang="en-US" dirty="0" smtClean="0">
              <a:latin typeface="Arial"/>
              <a:cs typeface="Arial"/>
            </a:endParaRPr>
          </a:p>
          <a:p>
            <a:endParaRPr lang="en-US" dirty="0" smtClean="0">
              <a:latin typeface="Arial"/>
              <a:cs typeface="Arial"/>
            </a:endParaRPr>
          </a:p>
          <a:p>
            <a:r>
              <a:rPr lang="en-US" dirty="0" smtClean="0">
                <a:latin typeface="Arial"/>
                <a:cs typeface="Arial"/>
              </a:rPr>
              <a:t>Source of above quoted material:</a:t>
            </a:r>
            <a:r>
              <a:rPr lang="en-US" baseline="0" dirty="0" smtClean="0">
                <a:latin typeface="Arial"/>
                <a:cs typeface="Arial"/>
              </a:rPr>
              <a:t> Wikipedia (http://</a:t>
            </a:r>
            <a:r>
              <a:rPr lang="en-US" baseline="0" dirty="0" err="1" smtClean="0">
                <a:latin typeface="Arial"/>
                <a:cs typeface="Arial"/>
              </a:rPr>
              <a:t>en.wikipedia.org</a:t>
            </a:r>
            <a:r>
              <a:rPr lang="en-US" baseline="0" dirty="0" smtClean="0">
                <a:latin typeface="Arial"/>
                <a:cs typeface="Arial"/>
              </a:rPr>
              <a:t>/wiki/</a:t>
            </a:r>
            <a:r>
              <a:rPr lang="en-US" baseline="0" dirty="0" err="1" smtClean="0">
                <a:latin typeface="Arial"/>
                <a:cs typeface="Arial"/>
              </a:rPr>
              <a:t>God_helps_those_who_help_themselves</a:t>
            </a:r>
            <a:r>
              <a:rPr lang="en-US" baseline="0" dirty="0" smtClean="0">
                <a:latin typeface="Arial"/>
                <a:cs typeface="Arial"/>
              </a:rPr>
              <a:t>)</a:t>
            </a:r>
          </a:p>
          <a:p>
            <a:endParaRPr lang="en-US" baseline="0" dirty="0" smtClean="0">
              <a:latin typeface="Arial"/>
              <a:cs typeface="Arial"/>
            </a:endParaRPr>
          </a:p>
          <a:p>
            <a:r>
              <a:rPr lang="en-US" baseline="0" dirty="0" smtClean="0">
                <a:latin typeface="Arial"/>
                <a:cs typeface="Arial"/>
              </a:rPr>
              <a:t>The White House Press Secretary Jay Carney misquoted this saying as from the Bible in 2011.  The clip from the press conferences is at http://</a:t>
            </a:r>
            <a:r>
              <a:rPr lang="en-US" baseline="0" dirty="0" err="1" smtClean="0">
                <a:latin typeface="Arial"/>
                <a:cs typeface="Arial"/>
              </a:rPr>
              <a:t>www.youtube.com</a:t>
            </a:r>
            <a:r>
              <a:rPr lang="en-US" baseline="0" dirty="0" smtClean="0">
                <a:latin typeface="Arial"/>
                <a:cs typeface="Arial"/>
              </a:rPr>
              <a:t>/</a:t>
            </a:r>
            <a:r>
              <a:rPr lang="en-US" baseline="0" dirty="0" err="1" smtClean="0">
                <a:latin typeface="Arial"/>
                <a:cs typeface="Arial"/>
              </a:rPr>
              <a:t>watch?v</a:t>
            </a:r>
            <a:r>
              <a:rPr lang="en-US" baseline="0" dirty="0" smtClean="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20</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When Naomi returned to Bethlehem, her daughter-in-law Orpah (Moabite: "stubbornness") stayed in Moab to pursue a selfish, pagan, idolatrous lifestyle (1:6-14).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21</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Unlike Orpah (Moabite: "stubbornness"), Ruth (Heb: "friendship") left her family, country, and idolatry by returning to Bethlehem with Naomi in her selfless commitment to others and God (1:15-18).</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22</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a:p>
            <a:pPr eaLnBrk="1" hangingPunct="1"/>
            <a:r>
              <a:rPr lang="en-US" sz="1200" kern="1200">
                <a:solidFill>
                  <a:schemeClr val="tx1"/>
                </a:solidFill>
                <a:effectLst/>
                <a:latin typeface="Arial"/>
                <a:ea typeface="+mn-ea"/>
                <a:cs typeface="Arial"/>
              </a:rPr>
              <a:t>Orpah (Moabite: "stubbornness") lived up to her name and Ruth (friendship) lived up to her name also!</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D95E769-550F-EC44-AAA9-228BAC5D4DBF}" type="slidenum">
              <a:rPr lang="en-US" sz="1200">
                <a:solidFill>
                  <a:prstClr val="black"/>
                </a:solidFill>
              </a:rPr>
              <a:pPr eaLnBrk="1" hangingPunct="1"/>
              <a:t>23</a:t>
            </a:fld>
            <a:endParaRPr lang="en-US" sz="1200">
              <a:solidFill>
                <a:prstClr val="black"/>
              </a:solidFill>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Here we find perhaps the most beautiful declaration of trust in God in the Bible. </a:t>
            </a:r>
          </a:p>
          <a:p>
            <a:pPr eaLnBrk="1" hangingPunct="1"/>
            <a:r>
              <a:rPr lang="en-US">
                <a:latin typeface="Arial"/>
                <a:ea typeface="ＭＳ Ｐゴシック" charset="0"/>
                <a:cs typeface="Arial"/>
              </a:rPr>
              <a:t>Ruth identifies</a:t>
            </a:r>
            <a:r>
              <a:rPr lang="en-US" baseline="0">
                <a:latin typeface="Arial"/>
                <a:ea typeface="ＭＳ Ｐゴシック" charset="0"/>
                <a:cs typeface="Arial"/>
              </a:rPr>
              <a:t> with Israel's geography, people and God—never to see Moab again.</a:t>
            </a:r>
            <a:endParaRPr lang="en-US">
              <a:latin typeface="Arial"/>
              <a:ea typeface="ＭＳ Ｐゴシック" charset="0"/>
              <a:cs typeface="Arial"/>
            </a:endParaRPr>
          </a:p>
          <a:p>
            <a:pPr eaLnBrk="1" hangingPunct="1"/>
            <a:r>
              <a:rPr lang="en-US">
                <a:latin typeface="Arial"/>
                <a:ea typeface="ＭＳ Ｐゴシック" charset="0"/>
                <a:cs typeface="Arial"/>
              </a:rPr>
              <a:t>Ruth shows undying devotion until she herself</a:t>
            </a:r>
            <a:r>
              <a:rPr lang="en-US" baseline="0">
                <a:latin typeface="Arial"/>
                <a:ea typeface="ＭＳ Ｐゴシック" charset="0"/>
                <a:cs typeface="Arial"/>
              </a:rPr>
              <a:t> dies (v. 17)!</a:t>
            </a:r>
          </a:p>
          <a:p>
            <a:pPr eaLnBrk="1" hangingPunct="1"/>
            <a:r>
              <a:rPr lang="en-US" baseline="0">
                <a:latin typeface="Arial"/>
                <a:ea typeface="ＭＳ Ｐゴシック" charset="0"/>
                <a:cs typeface="Arial"/>
              </a:rPr>
              <a:t>I made this commitment to my wife—but not to my mother-in-law!</a:t>
            </a:r>
            <a:endParaRPr lang="en-US">
              <a:latin typeface="Arial"/>
              <a:ea typeface="ＭＳ Ｐゴシック" charset="0"/>
              <a:cs typeface="Aria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24</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sz="1200" kern="1200">
              <a:solidFill>
                <a:schemeClr val="tx1"/>
              </a:solidFill>
              <a:effectLst/>
              <a:latin typeface="Arial"/>
              <a:ea typeface="+mn-ea"/>
              <a:cs typeface="Arial"/>
            </a:endParaRPr>
          </a:p>
          <a:p>
            <a:pPr eaLnBrk="1" hangingPunct="1"/>
            <a:r>
              <a:rPr lang="en-US" sz="1200" kern="1200">
                <a:solidFill>
                  <a:schemeClr val="tx1"/>
                </a:solidFill>
                <a:effectLst/>
                <a:latin typeface="Arial"/>
                <a:ea typeface="+mn-ea"/>
                <a:cs typeface="Arial"/>
              </a:rPr>
              <a:t>Naomi (Heb: "pleasant") was bitter against God in wanting the name Mara (Heb: "bitterness") as she couldn’t see Ruth as God’s provision to show how not to react to trials (1:19-22).</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25</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26</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Ruth's devotion to Naomi by working for her benefited them by God's provision of food, protection, and hope for future redemption to show how God blesses those who help others (Ruth 2).</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28</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a:solidFill>
                <a:schemeClr val="tx1"/>
              </a:solidFill>
              <a:effectLst/>
              <a:latin typeface="Arial"/>
              <a:ea typeface="+mn-ea"/>
              <a:cs typeface="Arial"/>
            </a:endParaRPr>
          </a:p>
          <a:p>
            <a:r>
              <a:rPr lang="en-US" sz="1200" kern="1200">
                <a:solidFill>
                  <a:schemeClr val="tx1"/>
                </a:solidFill>
                <a:effectLst/>
                <a:latin typeface="Arial"/>
                <a:ea typeface="+mn-ea"/>
                <a:cs typeface="Arial"/>
              </a:rPr>
              <a:t>God guided Ruth to the field of her kinsman-redeemer, Boaz, due to her initiative to work for Naomi to show his pleasure with those who sacrifice for others (2:1-3).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29</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Ruth benefited from this merciful provision in the Law (2:2, 3, 7, 8, 15-19, 22).</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30</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3</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31</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32</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33</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34</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In the next chapter we will see that the reaping</a:t>
            </a:r>
            <a:r>
              <a:rPr lang="mr-IN" sz="1200" kern="1200">
                <a:solidFill>
                  <a:schemeClr val="tx1"/>
                </a:solidFill>
                <a:effectLst/>
                <a:latin typeface="Arial"/>
                <a:ea typeface="+mn-ea"/>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35</a:t>
            </a:fld>
            <a:endParaRPr lang="en-US"/>
          </a:p>
        </p:txBody>
      </p:sp>
    </p:spTree>
    <p:extLst>
      <p:ext uri="{BB962C8B-B14F-4D97-AF65-F5344CB8AC3E}">
        <p14:creationId xmlns:p14="http://schemas.microsoft.com/office/powerpoint/2010/main" val="207046426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mr-IN">
                <a:latin typeface="Arial"/>
                <a:cs typeface="Arial"/>
              </a:rPr>
              <a:t>…</a:t>
            </a:r>
            <a:r>
              <a:rPr lang="en-US" sz="1200" kern="1200">
                <a:solidFill>
                  <a:schemeClr val="tx1"/>
                </a:solidFill>
                <a:effectLst/>
                <a:latin typeface="Arial"/>
                <a:ea typeface="+mn-ea"/>
                <a:cs typeface="Arial"/>
              </a:rPr>
              <a:t>to threshing (separating the kernal from the chaff)</a:t>
            </a:r>
            <a:r>
              <a:rPr lang="mr-IN" sz="1200" kern="1200">
                <a:solidFill>
                  <a:schemeClr val="tx1"/>
                </a:solidFill>
                <a:effectLst/>
                <a:latin typeface="Arial"/>
                <a:ea typeface="+mn-ea"/>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36</a:t>
            </a:fld>
            <a:endParaRPr lang="en-US"/>
          </a:p>
        </p:txBody>
      </p:sp>
    </p:spTree>
    <p:extLst>
      <p:ext uri="{BB962C8B-B14F-4D97-AF65-F5344CB8AC3E}">
        <p14:creationId xmlns:p14="http://schemas.microsoft.com/office/powerpoint/2010/main" val="35613341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mr-IN">
                <a:latin typeface="Arial"/>
                <a:cs typeface="Arial"/>
              </a:rPr>
              <a:t>…</a:t>
            </a:r>
            <a:r>
              <a:rPr lang="en-US" sz="1200" kern="1200">
                <a:solidFill>
                  <a:schemeClr val="tx1"/>
                </a:solidFill>
                <a:effectLst/>
                <a:latin typeface="Arial"/>
                <a:ea typeface="+mn-ea"/>
                <a:cs typeface="Arial"/>
              </a:rPr>
              <a:t>and then the winnowing to blow away that chaff in the wind.</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37</a:t>
            </a:fld>
            <a:endParaRPr lang="en-US"/>
          </a:p>
        </p:txBody>
      </p:sp>
    </p:spTree>
    <p:extLst>
      <p:ext uri="{BB962C8B-B14F-4D97-AF65-F5344CB8AC3E}">
        <p14:creationId xmlns:p14="http://schemas.microsoft.com/office/powerpoint/2010/main" val="331632164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Rather than simply waiting around for God to meet her needs, Ruth took initiative and worked hard for her mother-in-law.</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38</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39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40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Another way to say "God helps those who help others" is to say that God rewards the selfless.</a:t>
            </a:r>
            <a:r>
              <a:rPr lang="en-US" baseline="0">
                <a:latin typeface="Arial"/>
                <a:cs typeface="Arial"/>
              </a:rPr>
              <a:t> Perhaps no better book in Scripture illustrates this truth than</a:t>
            </a:r>
            <a:r>
              <a:rPr lang="mr-IN" baseline="0">
                <a:latin typeface="Arial"/>
                <a:cs typeface="Arial"/>
              </a:rPr>
              <a:t>…</a:t>
            </a:r>
            <a:endParaRPr lang="en-US" baseline="0">
              <a:latin typeface="Arial"/>
              <a:cs typeface="Arial"/>
            </a:endParaRPr>
          </a:p>
          <a:p>
            <a:r>
              <a:rPr lang="en-US" baseline="0">
                <a:latin typeface="Arial"/>
                <a:cs typeface="Arial"/>
              </a:rPr>
              <a:t>• The Book of Ruth</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a:t>
            </a:fld>
            <a:endParaRPr lang="en-US"/>
          </a:p>
        </p:txBody>
      </p:sp>
    </p:spTree>
    <p:extLst>
      <p:ext uri="{BB962C8B-B14F-4D97-AF65-F5344CB8AC3E}">
        <p14:creationId xmlns:p14="http://schemas.microsoft.com/office/powerpoint/2010/main" val="245218011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41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42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Boaz rewards Ruth's gleaning for Naomi when he protects her and provides food for her as God's blessing for her own kindness to Naomi (2:4-16).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43</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In 2:12 Boaz gives a blessing to Ruth using an interesting word by saying that she has sought refuge under God’s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44</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Do you see something a bit unusual about this picture? If you look closely, you will see two little chicks finding refuge under their mother hen’s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45</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This is the word Boaz uses, giving the imagery of Ruth finding protection under God as if he is a caring hen.</a:t>
            </a:r>
            <a:r>
              <a:rPr lang="en-SG">
                <a:effectLst/>
                <a:latin typeface="Arial"/>
                <a:cs typeface="Arial"/>
              </a:rPr>
              <a:t> </a:t>
            </a:r>
          </a:p>
          <a:p>
            <a:r>
              <a:rPr lang="en-US" sz="1200" kern="1200">
                <a:solidFill>
                  <a:schemeClr val="tx1"/>
                </a:solidFill>
                <a:effectLst/>
                <a:latin typeface="Arial"/>
                <a:ea typeface="+mn-ea"/>
                <a:cs typeface="Arial"/>
              </a:rPr>
              <a:t>Do you have that sense that God also protects you?</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46</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 shared her blessing of food with Naomi and saw Boaz as a potential kinsman-redeemer, thus filling Naomi with anticipation, thankfulness, and hope for future redemption (2:17-23).</a:t>
            </a:r>
            <a:r>
              <a:rPr lang="en-SG">
                <a:effectLst/>
                <a:latin typeface="Arial"/>
                <a:cs typeface="Arial"/>
              </a:rPr>
              <a:t> </a:t>
            </a:r>
          </a:p>
          <a:p>
            <a:r>
              <a:rPr lang="en-SG">
                <a:effectLst/>
                <a:latin typeface="Arial"/>
                <a:cs typeface="Arial"/>
              </a:rPr>
              <a:t>So why is there hope? This goes back</a:t>
            </a:r>
            <a:r>
              <a:rPr lang="en-SG" baseline="0">
                <a:effectLst/>
                <a:latin typeface="Arial"/>
                <a:cs typeface="Arial"/>
              </a:rPr>
              <a:t> to the customs of these times where God made provisions for widows</a:t>
            </a:r>
            <a:r>
              <a:rPr lang="mr-IN" baseline="0">
                <a:effectLst/>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47</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48</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49</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CB0AC7-CFC3-7D48-801B-B01848DA88CE}" type="slidenum">
              <a:rPr lang="en-US" sz="1200">
                <a:solidFill>
                  <a:prstClr val="black"/>
                </a:solidFill>
              </a:rPr>
              <a:pPr eaLnBrk="1" hangingPunct="1"/>
              <a:t>5</a:t>
            </a:fld>
            <a:endParaRPr lang="en-US" sz="1200">
              <a:solidFill>
                <a:prstClr val="black"/>
              </a:solidFill>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Today's teaching emphasizes</a:t>
            </a:r>
            <a:r>
              <a:rPr lang="en-US" baseline="0">
                <a:latin typeface="Arial"/>
                <a:ea typeface="ＭＳ Ｐゴシック" charset="0"/>
                <a:cs typeface="Arial"/>
              </a:rPr>
              <a:t> through the lives of Boaz and Ruth that God truly cares for those who care for other people. This is the outstanding quality of these two key characters, </a:t>
            </a:r>
          </a:p>
          <a:p>
            <a:pPr eaLnBrk="1" hangingPunct="1"/>
            <a:r>
              <a:rPr lang="en-US" baseline="0">
                <a:latin typeface="Arial"/>
                <a:ea typeface="ＭＳ Ｐゴシック" charset="0"/>
                <a:cs typeface="Arial"/>
              </a:rPr>
              <a:t>• especially Ruth herself. </a:t>
            </a:r>
          </a:p>
          <a:p>
            <a:pPr eaLnBrk="1" hangingPunct="1"/>
            <a:endParaRPr lang="en-US">
              <a:latin typeface="Arial"/>
              <a:ea typeface="ＭＳ Ｐゴシック" charset="0"/>
              <a:cs typeface="Aria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may reward us in a way that we never considered</a:t>
            </a:r>
            <a:r>
              <a:rPr lang="en-SG" sz="1200" kern="1200">
                <a:solidFill>
                  <a:schemeClr val="tx1"/>
                </a:solidFill>
                <a:effectLst/>
                <a:latin typeface="Arial"/>
                <a:ea typeface="+mn-ea"/>
                <a:cs typeface="Arial"/>
              </a:rPr>
              <a:t>.</a:t>
            </a:r>
            <a:endParaRPr lang="en-US">
              <a:latin typeface="Arial"/>
              <a:cs typeface="Arial"/>
            </a:endParaRPr>
          </a:p>
          <a:p>
            <a:endParaRPr lang="en-US" dirty="0">
              <a:latin typeface="Arial"/>
              <a:cs typeface="Arial"/>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cs typeface="ＭＳ Ｐゴシック" charset="0"/>
            </a:endParaRPr>
          </a:p>
          <a:p>
            <a:r>
              <a:rPr lang="en-US" b="1"/>
              <a:t>Story of Ruth - Movie HD</a:t>
            </a:r>
          </a:p>
          <a:p>
            <a:r>
              <a:rPr lang="en-US"/>
              <a:t>363,713 views</a:t>
            </a:r>
          </a:p>
          <a:p>
            <a:r>
              <a:rPr lang="en-US">
                <a:hlinkClick r:id="rId3"/>
              </a:rPr>
              <a:t>godchaserwi</a:t>
            </a:r>
            <a:r>
              <a:rPr lang="en-US"/>
              <a:t> </a:t>
            </a:r>
          </a:p>
          <a:p>
            <a:r>
              <a:rPr lang="en-US"/>
              <a:t>Published on Jan 1, 2017</a:t>
            </a:r>
          </a:p>
          <a:p>
            <a:r>
              <a:rPr lang="en-US">
                <a:cs typeface="ＭＳ Ｐゴシック" charset="0"/>
              </a:rPr>
              <a:t>https://www.youtube.com/watch?v=PPjEY3F8gHs&amp;t=456s</a:t>
            </a:r>
          </a:p>
          <a:p>
            <a:r>
              <a:rPr lang="en-US">
                <a:cs typeface="ＭＳ Ｐゴシック" charset="0"/>
              </a:rPr>
              <a:t>Accessed 28 Oct 2017</a:t>
            </a:r>
          </a:p>
          <a:p>
            <a:endParaRPr lang="en-US">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Ruth's request for redemption by Boaz shows her devotion to Naomi and his accepting her proposal shows his righteous response to his obligation and God's blessing upon Ruth's faith (Ruth 3).</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62</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Naomi requested Ruth to follow her plan for the young woman's redemption and Ruth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en-US">
                <a:latin typeface="Arial"/>
                <a:cs typeface="Arial"/>
              </a:rPr>
              <a:t>Ruth's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t>63</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Remember blessing of Boaz in chapter 2? He uses the word for God’s “wing,” giving the imagery of Ruth finding protection under God as if he is a caring hen.</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64</a:t>
            </a:fld>
            <a:endParaRPr lang="en-US"/>
          </a:p>
        </p:txBody>
      </p:sp>
    </p:spTree>
    <p:extLst>
      <p:ext uri="{BB962C8B-B14F-4D97-AF65-F5344CB8AC3E}">
        <p14:creationId xmlns:p14="http://schemas.microsoft.com/office/powerpoint/2010/main" val="429072432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What I find fascinating is that the same Hebrew word is used in 3:9 when Ruth asks Boaz to spread the “corner” (wing!) of his garment over her! She is asking Boaz to answer his own prayer!</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65</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God uses the same word in Ezekiel 16:8 in reference to protecting the nation of Israel.</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66</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Boaz gladly accepted Ruth's proposal contingent on the refusal of the nearer kinsman to show his righteous response to his obligation and God's blessing upon Ruth's faith (3:10-15).</a:t>
            </a:r>
          </a:p>
          <a:p>
            <a:r>
              <a:rPr lang="en-US">
                <a:latin typeface="Arial"/>
                <a:cs typeface="Arial"/>
              </a:rPr>
              <a:t>Naomi and Ruth expected Ruth's redemption by the nearer kinsman or Boaz that very day (3:16-18).</a:t>
            </a:r>
          </a:p>
          <a:p>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67</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Ruth's reward of redemption by Boaz for her devotion to Naomi exceeds her dreams in her relationships and sharing in Davidic and messianic line to show how God blesses those who help others (Ruth 4).</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74</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Arial"/>
              <a:cs typeface="Arial"/>
            </a:endParaRPr>
          </a:p>
          <a:p>
            <a:r>
              <a:rPr lang="en-US">
                <a:latin typeface="Arial"/>
                <a:cs typeface="Arial"/>
              </a:rPr>
              <a:t>God,</a:t>
            </a:r>
            <a:r>
              <a:rPr lang="en-US" baseline="0">
                <a:latin typeface="Arial"/>
                <a:cs typeface="Arial"/>
              </a:rPr>
              <a:t> in fact, rewards US when we seek to be a blessing to OTHERS, so I sum up the entire book of Ruth with this key word: REWARDS. </a:t>
            </a:r>
            <a:endParaRPr lang="en-US">
              <a:latin typeface="Arial"/>
              <a:cs typeface="Arial"/>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As we move into chapter 4, we will see the risk of the nearer kinsman having</a:t>
            </a:r>
            <a:r>
              <a:rPr lang="en-US" sz="1200" kern="1200" baseline="0">
                <a:solidFill>
                  <a:schemeClr val="tx1"/>
                </a:solidFill>
                <a:effectLst/>
                <a:latin typeface="+mn-lt"/>
                <a:ea typeface="+mn-ea"/>
                <a:cs typeface="+mn-cs"/>
              </a:rPr>
              <a:t> Ruth take off his sandal. Will she?</a:t>
            </a:r>
          </a:p>
          <a:p>
            <a:r>
              <a:rPr lang="en-US" sz="1200" kern="1200" baseline="0">
                <a:solidFill>
                  <a:schemeClr val="tx1"/>
                </a:solidFill>
                <a:effectLst/>
                <a:latin typeface="+mn-lt"/>
                <a:ea typeface="+mn-ea"/>
                <a:cs typeface="+mn-cs"/>
              </a:rPr>
              <a:t>Actually,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75</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78</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79</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80</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81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CD448C-E4FF-7D44-BA0A-C4F0B849D544}" type="slidenum">
              <a:rPr lang="en-US">
                <a:solidFill>
                  <a:prstClr val="black"/>
                </a:solidFill>
              </a:rPr>
              <a:pPr/>
              <a:t>82</a:t>
            </a:fld>
            <a:endParaRPr lang="en-US">
              <a:solidFill>
                <a:prstClr val="black"/>
              </a:solidFill>
            </a:endParaRPr>
          </a:p>
        </p:txBody>
      </p:sp>
      <p:sp>
        <p:nvSpPr>
          <p:cNvPr id="10536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536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6F79CA-A806-4A49-AD59-DCC850CF119A}" type="slidenum">
              <a:rPr lang="en-US">
                <a:solidFill>
                  <a:prstClr val="black"/>
                </a:solidFill>
              </a:rPr>
              <a:pPr/>
              <a:t>83</a:t>
            </a:fld>
            <a:endParaRPr lang="en-US">
              <a:solidFill>
                <a:prstClr val="black"/>
              </a:solidFill>
            </a:endParaRPr>
          </a:p>
        </p:txBody>
      </p:sp>
      <p:sp>
        <p:nvSpPr>
          <p:cNvPr id="103629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3629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84</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85</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052E000-BF06-B54F-A97A-FD332EF8F1AD}" type="slidenum">
              <a:rPr lang="en-US">
                <a:solidFill>
                  <a:prstClr val="black"/>
                </a:solidFill>
              </a:rPr>
              <a:pPr/>
              <a:t>86</a:t>
            </a:fld>
            <a:endParaRPr lang="en-US">
              <a:solidFill>
                <a:prstClr val="black"/>
              </a:solidFill>
            </a:endParaRPr>
          </a:p>
        </p:txBody>
      </p:sp>
      <p:sp>
        <p:nvSpPr>
          <p:cNvPr id="105574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5574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51701B2-A126-8448-89C1-51FA80D2F7B5}" type="slidenum">
              <a:rPr lang="en-US">
                <a:solidFill>
                  <a:prstClr val="black"/>
                </a:solidFill>
              </a:rPr>
              <a:pPr/>
              <a:t>87</a:t>
            </a:fld>
            <a:endParaRPr lang="en-US">
              <a:solidFill>
                <a:prstClr val="black"/>
              </a:solidFill>
            </a:endParaRPr>
          </a:p>
        </p:txBody>
      </p:sp>
      <p:sp>
        <p:nvSpPr>
          <p:cNvPr id="10393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393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F33A434-DB10-9A4C-94FC-33F15243406C}" type="slidenum">
              <a:rPr lang="en-US">
                <a:solidFill>
                  <a:prstClr val="black"/>
                </a:solidFill>
              </a:rPr>
              <a:pPr/>
              <a:t>88</a:t>
            </a:fld>
            <a:endParaRPr lang="en-US">
              <a:solidFill>
                <a:prstClr val="black"/>
              </a:solidFill>
            </a:endParaRPr>
          </a:p>
        </p:txBody>
      </p:sp>
      <p:sp>
        <p:nvSpPr>
          <p:cNvPr id="10414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414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89</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90</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91</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806A2F7-8555-9F4B-9E94-4FBDE40E39B6}" type="slidenum">
              <a:rPr lang="en-US">
                <a:solidFill>
                  <a:prstClr val="black"/>
                </a:solidFill>
              </a:rPr>
              <a:pPr/>
              <a:t>92</a:t>
            </a:fld>
            <a:endParaRPr lang="en-US">
              <a:solidFill>
                <a:prstClr val="black"/>
              </a:solidFill>
            </a:endParaRPr>
          </a:p>
        </p:txBody>
      </p:sp>
      <p:sp>
        <p:nvSpPr>
          <p:cNvPr id="105779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5779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03C4F6-BDFD-9141-A9FE-23BA8A5E50C5}" type="slidenum">
              <a:rPr lang="en-US">
                <a:solidFill>
                  <a:prstClr val="black"/>
                </a:solidFill>
              </a:rPr>
              <a:pPr/>
              <a:t>93</a:t>
            </a:fld>
            <a:endParaRPr lang="en-US">
              <a:solidFill>
                <a:prstClr val="black"/>
              </a:solidFill>
            </a:endParaRPr>
          </a:p>
        </p:txBody>
      </p:sp>
      <p:sp>
        <p:nvSpPr>
          <p:cNvPr id="10434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434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94</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95</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96</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latin typeface="Arial"/>
              <a:cs typeface="Arial"/>
            </a:endParaRPr>
          </a:p>
          <a:p>
            <a:r>
              <a:rPr lang="en-US">
                <a:latin typeface="Arial"/>
                <a:cs typeface="Arial"/>
              </a:rPr>
              <a:t>We are in a study through the whole Bible right now, book by book in one sermon per biblical book. The goal is to give us a basic understanding of the whole of each book of the Bible.</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6391BF2-433D-0843-9783-F8180623A64A}" type="slidenum">
              <a:rPr lang="en-US">
                <a:solidFill>
                  <a:prstClr val="black"/>
                </a:solidFill>
              </a:rPr>
              <a:pPr/>
              <a:t>97</a:t>
            </a:fld>
            <a:endParaRPr lang="en-US">
              <a:solidFill>
                <a:prstClr val="black"/>
              </a:solidFill>
            </a:endParaRPr>
          </a:p>
        </p:txBody>
      </p:sp>
      <p:sp>
        <p:nvSpPr>
          <p:cNvPr id="105984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5984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BBC54E7-A945-8E49-838A-E54C10FB1935}" type="slidenum">
              <a:rPr lang="en-US">
                <a:solidFill>
                  <a:prstClr val="black"/>
                </a:solidFill>
              </a:rPr>
              <a:pPr/>
              <a:t>98</a:t>
            </a:fld>
            <a:endParaRPr lang="en-US">
              <a:solidFill>
                <a:prstClr val="black"/>
              </a:solidFill>
            </a:endParaRPr>
          </a:p>
        </p:txBody>
      </p:sp>
      <p:sp>
        <p:nvSpPr>
          <p:cNvPr id="10455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455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99</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100</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101</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102</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103</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105</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106</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9</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 period of Judges was the most self-centered era of Israel’s history. </a:t>
            </a:r>
          </a:p>
          <a:p>
            <a:pPr eaLnBrk="1" hangingPunct="1"/>
            <a:r>
              <a:rPr lang="en-US" sz="1200" kern="1200">
                <a:solidFill>
                  <a:schemeClr val="tx1"/>
                </a:solidFill>
                <a:effectLst/>
                <a:latin typeface="Arial"/>
                <a:ea typeface="+mn-ea"/>
                <a:cs typeface="Arial"/>
              </a:rPr>
              <a:t>• The story of Ruth takes place at this time to highlight how God responds when we live counter-culture by living a selfless life.</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107</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BE28B5B-2404-6547-ADE1-0D01F1584587}" type="slidenum">
              <a:rPr lang="en-US" sz="1200">
                <a:solidFill>
                  <a:prstClr val="black"/>
                </a:solidFill>
              </a:rPr>
              <a:pPr eaLnBrk="1" hangingPunct="1"/>
              <a:t>108</a:t>
            </a:fld>
            <a:endParaRPr lang="en-US" sz="1200">
              <a:solidFill>
                <a:prstClr val="black"/>
              </a:solidFill>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Great People – Ruth, p. 133</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8E26C33-1F9C-5C42-84D1-A40B6BD81C4B}" type="slidenum">
              <a:rPr lang="en-US" sz="1200">
                <a:solidFill>
                  <a:prstClr val="black"/>
                </a:solidFill>
              </a:rPr>
              <a:pPr eaLnBrk="1" hangingPunct="1"/>
              <a:t>109</a:t>
            </a:fld>
            <a:endParaRPr lang="en-US" sz="1200">
              <a:solidFill>
                <a:prstClr val="black"/>
              </a:solidFill>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Great People – Ruth, p. 133</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1BFF4A0-4103-A145-950B-B95CD953DEB1}" type="slidenum">
              <a:rPr lang="en-US" sz="1200">
                <a:solidFill>
                  <a:prstClr val="black"/>
                </a:solidFill>
              </a:rPr>
              <a:pPr eaLnBrk="1" hangingPunct="1"/>
              <a:t>110</a:t>
            </a:fld>
            <a:endParaRPr lang="en-US" sz="1200">
              <a:solidFill>
                <a:prstClr val="black"/>
              </a:solidFill>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59097C8-47E8-9F4A-B858-28513A8BC158}" type="slidenum">
              <a:rPr lang="en-US" sz="1200">
                <a:solidFill>
                  <a:prstClr val="black"/>
                </a:solidFill>
              </a:rPr>
              <a:pPr eaLnBrk="1" hangingPunct="1"/>
              <a:t>111</a:t>
            </a:fld>
            <a:endParaRPr lang="en-US" sz="1200">
              <a:solidFill>
                <a:prstClr val="black"/>
              </a:solidFill>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3AB0F60-A992-D048-B425-740E22893093}" type="slidenum">
              <a:rPr lang="en-US" sz="1200">
                <a:solidFill>
                  <a:prstClr val="black"/>
                </a:solidFill>
              </a:rPr>
              <a:pPr eaLnBrk="1" hangingPunct="1"/>
              <a:t>112</a:t>
            </a:fld>
            <a:endParaRPr lang="en-US" sz="1200">
              <a:solidFill>
                <a:prstClr val="black"/>
              </a:solidFill>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113</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DB8BAB-1FE0-CB4F-A1F2-82AD1A043935}" type="slidenum">
              <a:rPr lang="en-US" sz="1200">
                <a:solidFill>
                  <a:prstClr val="black"/>
                </a:solidFill>
              </a:rPr>
              <a:pPr eaLnBrk="1" hangingPunct="1"/>
              <a:t>114</a:t>
            </a:fld>
            <a:endParaRPr lang="en-US" sz="1200">
              <a:solidFill>
                <a:prstClr val="black"/>
              </a:solidFill>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116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3.png"/><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858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858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9812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4114800"/>
            <a:ext cx="3810000" cy="1981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1062038" y="1766888"/>
            <a:ext cx="7769225" cy="4113212"/>
          </a:xfrm>
        </p:spPr>
        <p:txBody>
          <a:bodyPr/>
          <a:lstStyle/>
          <a:p>
            <a:pPr lvl="0"/>
            <a:endParaRPr lang="en-US" noProof="0" smtClean="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xmlns:p14="http://schemas.microsoft.com/office/powerpoint/2010/mai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xmlns:p14="http://schemas.microsoft.com/office/powerpoint/2010/mai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xmlns:p14="http://schemas.microsoft.com/office/powerpoint/2010/mai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xmlns:p14="http://schemas.microsoft.com/office/powerpoint/2010/mai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xmlns:p14="http://schemas.microsoft.com/office/powerpoint/2010/mai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xmlns:p14="http://schemas.microsoft.com/office/powerpoint/2010/mai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xmlns:p14="http://schemas.microsoft.com/office/powerpoint/2010/mai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xmlns:p14="http://schemas.microsoft.com/office/powerpoint/2010/mai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xmlns:p14="http://schemas.microsoft.com/office/powerpoint/2010/mai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xmlns:p14="http://schemas.microsoft.com/office/powerpoint/2010/mai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xmlns:p14="http://schemas.microsoft.com/office/powerpoint/2010/mai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85800" y="1981200"/>
            <a:ext cx="7772400" cy="4114800"/>
          </a:xfrm>
        </p:spPr>
        <p:txBody>
          <a:bodyPr/>
          <a:lstStyle/>
          <a:p>
            <a:pPr lvl="0"/>
            <a:endParaRPr lang="en-US" noProof="0" smtClean="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xmlns:p14="http://schemas.microsoft.com/office/powerpoint/2010/mai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xmlns:p14="http://schemas.microsoft.com/office/powerpoint/2010/mai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xmlns:p14="http://schemas.microsoft.com/office/powerpoint/2010/mai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xmlns:p14="http://schemas.microsoft.com/office/powerpoint/2010/mai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xmlns:p14="http://schemas.microsoft.com/office/powerpoint/2010/mai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xmlns:p14="http://schemas.microsoft.com/office/powerpoint/2010/mai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xmlns:p14="http://schemas.microsoft.com/office/powerpoint/2010/mai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xmlns:p14="http://schemas.microsoft.com/office/powerpoint/2010/mai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xmlns:p14="http://schemas.microsoft.com/office/powerpoint/2010/mai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xmlns:p14="http://schemas.microsoft.com/office/powerpoint/2010/mai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xmlns:p14="http://schemas.microsoft.com/office/powerpoint/2010/mai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xmlns:p14="http://schemas.microsoft.com/office/powerpoint/2010/mai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xmlns:p14="http://schemas.microsoft.com/office/powerpoint/2010/mai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xmlns:p14="http://schemas.microsoft.com/office/powerpoint/2010/mai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xmlns:p14="http://schemas.microsoft.com/office/powerpoint/2010/mai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xmlns:p14="http://schemas.microsoft.com/office/powerpoint/2010/mai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xmlns:p14="http://schemas.microsoft.com/office/powerpoint/2010/mai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xmlns:p14="http://schemas.microsoft.com/office/powerpoint/2010/mai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xmlns:p14="http://schemas.microsoft.com/office/powerpoint/2010/mai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xmlns:p14="http://schemas.microsoft.com/office/powerpoint/2010/mai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xmlns:p14="http://schemas.microsoft.com/office/powerpoint/2010/mai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xmlns:p14="http://schemas.microsoft.com/office/powerpoint/2010/mai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xmlns:p14="http://schemas.microsoft.com/office/powerpoint/2010/mai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xmlns:p14="http://schemas.microsoft.com/office/powerpoint/2010/mai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xmlns:p14="http://schemas.microsoft.com/office/powerpoint/2010/mai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xmlns:p14="http://schemas.microsoft.com/office/powerpoint/2010/mai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xmlns:p14="http://schemas.microsoft.com/office/powerpoint/2010/mai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xmlns:p14="http://schemas.microsoft.com/office/powerpoint/2010/mai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xmlns:p14="http://schemas.microsoft.com/office/powerpoint/2010/mai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xmlns:p14="http://schemas.microsoft.com/office/powerpoint/2010/mai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xmlns:p14="http://schemas.microsoft.com/office/powerpoint/2010/mai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xmlns:p14="http://schemas.microsoft.com/office/powerpoint/2010/mai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xmlns:p14="http://schemas.microsoft.com/office/powerpoint/2010/mai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xmlns:p14="http://schemas.microsoft.com/office/powerpoint/2010/mai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4.xml"/><Relationship Id="rId12" Type="http://schemas.openxmlformats.org/officeDocument/2006/relationships/slideLayout" Target="../slideLayouts/slideLayout25.xml"/><Relationship Id="rId13" Type="http://schemas.openxmlformats.org/officeDocument/2006/relationships/theme" Target="../theme/theme2.xml"/><Relationship Id="rId14" Type="http://schemas.openxmlformats.org/officeDocument/2006/relationships/image" Target="../media/image1.jpeg"/><Relationship Id="rId15" Type="http://schemas.openxmlformats.org/officeDocument/2006/relationships/image" Target="../media/image2.png"/><Relationship Id="rId16" Type="http://schemas.openxmlformats.org/officeDocument/2006/relationships/image" Target="../media/image3.png"/><Relationship Id="rId17" Type="http://schemas.openxmlformats.org/officeDocument/2006/relationships/image" Target="../media/image4.png"/><Relationship Id="rId18" Type="http://schemas.openxmlformats.org/officeDocument/2006/relationships/image" Target="../media/image5.png"/><Relationship Id="rId1" Type="http://schemas.openxmlformats.org/officeDocument/2006/relationships/slideLayout" Target="../slideLayouts/slideLayout14.xml"/><Relationship Id="rId2" Type="http://schemas.openxmlformats.org/officeDocument/2006/relationships/slideLayout" Target="../slideLayouts/slideLayout15.xml"/><Relationship Id="rId3" Type="http://schemas.openxmlformats.org/officeDocument/2006/relationships/slideLayout" Target="../slideLayouts/slideLayout16.xml"/><Relationship Id="rId4" Type="http://schemas.openxmlformats.org/officeDocument/2006/relationships/slideLayout" Target="../slideLayouts/slideLayout17.xml"/><Relationship Id="rId5" Type="http://schemas.openxmlformats.org/officeDocument/2006/relationships/slideLayout" Target="../slideLayouts/slideLayout18.xml"/><Relationship Id="rId6" Type="http://schemas.openxmlformats.org/officeDocument/2006/relationships/slideLayout" Target="../slideLayouts/slideLayout19.xml"/><Relationship Id="rId7" Type="http://schemas.openxmlformats.org/officeDocument/2006/relationships/slideLayout" Target="../slideLayouts/slideLayout20.xml"/><Relationship Id="rId8" Type="http://schemas.openxmlformats.org/officeDocument/2006/relationships/slideLayout" Target="../slideLayouts/slideLayout21.xml"/><Relationship Id="rId9" Type="http://schemas.openxmlformats.org/officeDocument/2006/relationships/slideLayout" Target="../slideLayouts/slideLayout22.xml"/><Relationship Id="rId10"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6.xml"/><Relationship Id="rId12" Type="http://schemas.openxmlformats.org/officeDocument/2006/relationships/slideLayout" Target="../slideLayouts/slideLayout37.xml"/><Relationship Id="rId13" Type="http://schemas.openxmlformats.org/officeDocument/2006/relationships/theme" Target="../theme/theme3.xml"/><Relationship Id="rId1" Type="http://schemas.openxmlformats.org/officeDocument/2006/relationships/slideLayout" Target="../slideLayouts/slideLayout26.xml"/><Relationship Id="rId2" Type="http://schemas.openxmlformats.org/officeDocument/2006/relationships/slideLayout" Target="../slideLayouts/slideLayout27.xml"/><Relationship Id="rId3" Type="http://schemas.openxmlformats.org/officeDocument/2006/relationships/slideLayout" Target="../slideLayouts/slideLayout28.xml"/><Relationship Id="rId4" Type="http://schemas.openxmlformats.org/officeDocument/2006/relationships/slideLayout" Target="../slideLayouts/slideLayout29.xml"/><Relationship Id="rId5" Type="http://schemas.openxmlformats.org/officeDocument/2006/relationships/slideLayout" Target="../slideLayouts/slideLayout30.xml"/><Relationship Id="rId6" Type="http://schemas.openxmlformats.org/officeDocument/2006/relationships/slideLayout" Target="../slideLayouts/slideLayout31.xml"/><Relationship Id="rId7" Type="http://schemas.openxmlformats.org/officeDocument/2006/relationships/slideLayout" Target="../slideLayouts/slideLayout32.xml"/><Relationship Id="rId8" Type="http://schemas.openxmlformats.org/officeDocument/2006/relationships/slideLayout" Target="../slideLayouts/slideLayout33.xml"/><Relationship Id="rId9" Type="http://schemas.openxmlformats.org/officeDocument/2006/relationships/slideLayout" Target="../slideLayouts/slideLayout34.xml"/><Relationship Id="rId10"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48.xml"/><Relationship Id="rId12" Type="http://schemas.openxmlformats.org/officeDocument/2006/relationships/theme" Target="../theme/theme4.xml"/><Relationship Id="rId1" Type="http://schemas.openxmlformats.org/officeDocument/2006/relationships/slideLayout" Target="../slideLayouts/slideLayout38.xml"/><Relationship Id="rId2" Type="http://schemas.openxmlformats.org/officeDocument/2006/relationships/slideLayout" Target="../slideLayouts/slideLayout39.xml"/><Relationship Id="rId3" Type="http://schemas.openxmlformats.org/officeDocument/2006/relationships/slideLayout" Target="../slideLayouts/slideLayout40.xml"/><Relationship Id="rId4" Type="http://schemas.openxmlformats.org/officeDocument/2006/relationships/slideLayout" Target="../slideLayouts/slideLayout41.xml"/><Relationship Id="rId5" Type="http://schemas.openxmlformats.org/officeDocument/2006/relationships/slideLayout" Target="../slideLayouts/slideLayout42.xml"/><Relationship Id="rId6" Type="http://schemas.openxmlformats.org/officeDocument/2006/relationships/slideLayout" Target="../slideLayouts/slideLayout43.xml"/><Relationship Id="rId7" Type="http://schemas.openxmlformats.org/officeDocument/2006/relationships/slideLayout" Target="../slideLayouts/slideLayout44.xml"/><Relationship Id="rId8" Type="http://schemas.openxmlformats.org/officeDocument/2006/relationships/slideLayout" Target="../slideLayouts/slideLayout45.xml"/><Relationship Id="rId9" Type="http://schemas.openxmlformats.org/officeDocument/2006/relationships/slideLayout" Target="../slideLayouts/slideLayout46.xml"/><Relationship Id="rId10"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59.xml"/><Relationship Id="rId12" Type="http://schemas.openxmlformats.org/officeDocument/2006/relationships/theme" Target="../theme/theme5.xml"/><Relationship Id="rId1" Type="http://schemas.openxmlformats.org/officeDocument/2006/relationships/slideLayout" Target="../slideLayouts/slideLayout49.xml"/><Relationship Id="rId2" Type="http://schemas.openxmlformats.org/officeDocument/2006/relationships/slideLayout" Target="../slideLayouts/slideLayout50.xml"/><Relationship Id="rId3" Type="http://schemas.openxmlformats.org/officeDocument/2006/relationships/slideLayout" Target="../slideLayouts/slideLayout51.xml"/><Relationship Id="rId4" Type="http://schemas.openxmlformats.org/officeDocument/2006/relationships/slideLayout" Target="../slideLayouts/slideLayout52.xml"/><Relationship Id="rId5" Type="http://schemas.openxmlformats.org/officeDocument/2006/relationships/slideLayout" Target="../slideLayouts/slideLayout53.xml"/><Relationship Id="rId6" Type="http://schemas.openxmlformats.org/officeDocument/2006/relationships/slideLayout" Target="../slideLayouts/slideLayout54.xml"/><Relationship Id="rId7" Type="http://schemas.openxmlformats.org/officeDocument/2006/relationships/slideLayout" Target="../slideLayouts/slideLayout55.xml"/><Relationship Id="rId8" Type="http://schemas.openxmlformats.org/officeDocument/2006/relationships/slideLayout" Target="../slideLayouts/slideLayout56.xml"/><Relationship Id="rId9" Type="http://schemas.openxmlformats.org/officeDocument/2006/relationships/slideLayout" Target="../slideLayouts/slideLayout57.xml"/><Relationship Id="rId10"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0.xml"/><Relationship Id="rId12" Type="http://schemas.openxmlformats.org/officeDocument/2006/relationships/theme" Target="../theme/theme6.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5" Type="http://schemas.openxmlformats.org/officeDocument/2006/relationships/slideLayout" Target="../slideLayouts/slideLayout64.xml"/><Relationship Id="rId6" Type="http://schemas.openxmlformats.org/officeDocument/2006/relationships/slideLayout" Target="../slideLayouts/slideLayout65.xml"/><Relationship Id="rId7" Type="http://schemas.openxmlformats.org/officeDocument/2006/relationships/slideLayout" Target="../slideLayouts/slideLayout66.xml"/><Relationship Id="rId8" Type="http://schemas.openxmlformats.org/officeDocument/2006/relationships/slideLayout" Target="../slideLayouts/slideLayout67.xml"/><Relationship Id="rId9" Type="http://schemas.openxmlformats.org/officeDocument/2006/relationships/slideLayout" Target="../slideLayouts/slideLayout68.xml"/><Relationship Id="rId10" Type="http://schemas.openxmlformats.org/officeDocument/2006/relationships/slideLayout" Target="../slideLayouts/slideLayout69.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1.xml"/><Relationship Id="rId12" Type="http://schemas.openxmlformats.org/officeDocument/2006/relationships/theme" Target="../theme/theme7.xml"/><Relationship Id="rId1" Type="http://schemas.openxmlformats.org/officeDocument/2006/relationships/slideLayout" Target="../slideLayouts/slideLayout71.xml"/><Relationship Id="rId2" Type="http://schemas.openxmlformats.org/officeDocument/2006/relationships/slideLayout" Target="../slideLayouts/slideLayout72.xml"/><Relationship Id="rId3" Type="http://schemas.openxmlformats.org/officeDocument/2006/relationships/slideLayout" Target="../slideLayouts/slideLayout73.xml"/><Relationship Id="rId4" Type="http://schemas.openxmlformats.org/officeDocument/2006/relationships/slideLayout" Target="../slideLayouts/slideLayout74.xml"/><Relationship Id="rId5" Type="http://schemas.openxmlformats.org/officeDocument/2006/relationships/slideLayout" Target="../slideLayouts/slideLayout75.xml"/><Relationship Id="rId6" Type="http://schemas.openxmlformats.org/officeDocument/2006/relationships/slideLayout" Target="../slideLayouts/slideLayout76.xml"/><Relationship Id="rId7" Type="http://schemas.openxmlformats.org/officeDocument/2006/relationships/slideLayout" Target="../slideLayouts/slideLayout77.xml"/><Relationship Id="rId8" Type="http://schemas.openxmlformats.org/officeDocument/2006/relationships/slideLayout" Target="../slideLayouts/slideLayout78.xml"/><Relationship Id="rId9" Type="http://schemas.openxmlformats.org/officeDocument/2006/relationships/slideLayout" Target="../slideLayouts/slideLayout79.xml"/><Relationship Id="rId10"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92.xml"/><Relationship Id="rId12" Type="http://schemas.openxmlformats.org/officeDocument/2006/relationships/theme" Target="../theme/theme8.xml"/><Relationship Id="rId13" Type="http://schemas.openxmlformats.org/officeDocument/2006/relationships/image" Target="../media/image7.png"/><Relationship Id="rId1" Type="http://schemas.openxmlformats.org/officeDocument/2006/relationships/slideLayout" Target="../slideLayouts/slideLayout82.xml"/><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5" Type="http://schemas.openxmlformats.org/officeDocument/2006/relationships/slideLayout" Target="../slideLayouts/slideLayout86.xml"/><Relationship Id="rId6" Type="http://schemas.openxmlformats.org/officeDocument/2006/relationships/slideLayout" Target="../slideLayouts/slideLayout87.xml"/><Relationship Id="rId7" Type="http://schemas.openxmlformats.org/officeDocument/2006/relationships/slideLayout" Target="../slideLayouts/slideLayout88.xml"/><Relationship Id="rId8" Type="http://schemas.openxmlformats.org/officeDocument/2006/relationships/slideLayout" Target="../slideLayouts/slideLayout89.xml"/><Relationship Id="rId9" Type="http://schemas.openxmlformats.org/officeDocument/2006/relationships/slideLayout" Target="../slideLayouts/slideLayout90.xml"/><Relationship Id="rId10" Type="http://schemas.openxmlformats.org/officeDocument/2006/relationships/slideLayout" Target="../slideLayouts/slideLayout9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xmlns:p14="http://schemas.microsoft.com/office/powerpoint/2010/mai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xmlns:p14="http://schemas.microsoft.com/office/powerpoint/2010/mai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smtClean="0">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smtClean="0">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smtClean="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xmlns:p14="http://schemas.microsoft.com/office/powerpoint/2010/mai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smtClean="0">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smtClean="0">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smtClean="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xmlns:p14="http://schemas.microsoft.com/office/powerpoint/2010/mai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4.png"/><Relationship Id="rId5" Type="http://schemas.openxmlformats.org/officeDocument/2006/relationships/image" Target="../media/image5.png"/><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3.xml"/><Relationship Id="rId3" Type="http://schemas.openxmlformats.org/officeDocument/2006/relationships/image" Target="../media/image51.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4.xml"/><Relationship Id="rId3" Type="http://schemas.openxmlformats.org/officeDocument/2006/relationships/image" Target="../media/image51.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5.xml"/><Relationship Id="rId3" Type="http://schemas.openxmlformats.org/officeDocument/2006/relationships/image" Target="../media/image51.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6.xml"/><Relationship Id="rId3" Type="http://schemas.openxmlformats.org/officeDocument/2006/relationships/image" Target="../media/image52.jpe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7.xml"/><Relationship Id="rId3" Type="http://schemas.openxmlformats.org/officeDocument/2006/relationships/image" Target="../media/image53.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8.xml"/><Relationship Id="rId3" Type="http://schemas.openxmlformats.org/officeDocument/2006/relationships/image" Target="../media/image19.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89.xml"/><Relationship Id="rId3" Type="http://schemas.openxmlformats.org/officeDocument/2006/relationships/image" Target="../media/image54.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0.xml"/><Relationship Id="rId3" Type="http://schemas.openxmlformats.org/officeDocument/2006/relationships/image" Target="../media/image54.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1.xml"/><Relationship Id="rId3" Type="http://schemas.openxmlformats.org/officeDocument/2006/relationships/image" Target="../media/image54.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2.xml"/><Relationship Id="rId3" Type="http://schemas.openxmlformats.org/officeDocument/2006/relationships/image" Target="../media/image54.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4" Type="http://schemas.openxmlformats.org/officeDocument/2006/relationships/image" Target="../media/image14.png"/><Relationship Id="rId5" Type="http://schemas.openxmlformats.org/officeDocument/2006/relationships/image" Target="../media/image15.png"/><Relationship Id="rId1" Type="http://schemas.openxmlformats.org/officeDocument/2006/relationships/themeOverride" Target="../theme/themeOverride2.xml"/><Relationship Id="rId2" Type="http://schemas.openxmlformats.org/officeDocument/2006/relationships/slideLayout" Target="../slideLayouts/slideLayout3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3.xml"/><Relationship Id="rId3" Type="http://schemas.openxmlformats.org/officeDocument/2006/relationships/image" Target="../media/image54.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4.xml"/><Relationship Id="rId3" Type="http://schemas.openxmlformats.org/officeDocument/2006/relationships/image" Target="../media/image54.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5.xml"/><Relationship Id="rId3" Type="http://schemas.openxmlformats.org/officeDocument/2006/relationships/image" Target="../media/image54.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6.xml"/><Relationship Id="rId3" Type="http://schemas.openxmlformats.org/officeDocument/2006/relationships/image" Target="../media/image54.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97.xml"/><Relationship Id="rId3" Type="http://schemas.openxmlformats.org/officeDocument/2006/relationships/image" Target="../media/image54.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8.xml"/><Relationship Id="rId3" Type="http://schemas.openxmlformats.org/officeDocument/2006/relationships/image" Target="../media/image10.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9.xml"/><Relationship Id="rId3" Type="http://schemas.openxmlformats.org/officeDocument/2006/relationships/image" Target="../media/image55.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0.xml"/><Relationship Id="rId3" Type="http://schemas.openxmlformats.org/officeDocument/2006/relationships/image" Target="../media/image18.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1.xml"/><Relationship Id="rId3" Type="http://schemas.openxmlformats.org/officeDocument/2006/relationships/image" Target="../media/image46.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image" Target="../media/image19.jpeg"/></Relationships>
</file>

<file path=ppt/slides/_rels/slide12.xml.rels><?xml version="1.0" encoding="UTF-8" standalone="yes"?>
<Relationships xmlns="http://schemas.openxmlformats.org/package/2006/relationships"><Relationship Id="rId3" Type="http://schemas.openxmlformats.org/officeDocument/2006/relationships/image" Target="../media/image16.jpeg"/><Relationship Id="rId4" Type="http://schemas.openxmlformats.org/officeDocument/2006/relationships/image" Target="../media/image4.png"/><Relationship Id="rId1" Type="http://schemas.openxmlformats.org/officeDocument/2006/relationships/slideLayout" Target="../slideLayouts/slideLayout15.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88.xml"/><Relationship Id="rId2" Type="http://schemas.openxmlformats.org/officeDocument/2006/relationships/notesSlide" Target="../notesSlides/notesSlide102.xml"/><Relationship Id="rId3" Type="http://schemas.openxmlformats.org/officeDocument/2006/relationships/image" Target="../media/image56.jpe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03.xml"/><Relationship Id="rId4" Type="http://schemas.openxmlformats.org/officeDocument/2006/relationships/image" Target="../media/image57.png"/><Relationship Id="rId1" Type="http://schemas.openxmlformats.org/officeDocument/2006/relationships/themeOverride" Target="../theme/themeOverride4.xml"/><Relationship Id="rId2" Type="http://schemas.openxmlformats.org/officeDocument/2006/relationships/slideLayout" Target="../slideLayouts/slideLayout2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4.xml"/><Relationship Id="rId3" Type="http://schemas.openxmlformats.org/officeDocument/2006/relationships/image" Target="../media/image58.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5.xml"/><Relationship Id="rId3" Type="http://schemas.openxmlformats.org/officeDocument/2006/relationships/image" Target="../media/image8.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06.xml"/><Relationship Id="rId3" Type="http://schemas.openxmlformats.org/officeDocument/2006/relationships/image" Target="../media/image59.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image" Target="../media/image60.png"/><Relationship Id="rId4" Type="http://schemas.openxmlformats.org/officeDocument/2006/relationships/image" Target="../media/image61.png"/><Relationship Id="rId1" Type="http://schemas.openxmlformats.org/officeDocument/2006/relationships/slideLayout" Target="../slideLayouts/slideLayout1.xml"/><Relationship Id="rId2" Type="http://schemas.openxmlformats.org/officeDocument/2006/relationships/notesSlide" Target="../notesSlides/notesSlide10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 Id="rId3" Type="http://schemas.openxmlformats.org/officeDocument/2006/relationships/image" Target="../media/image1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 Id="rId3" Type="http://schemas.openxmlformats.org/officeDocument/2006/relationships/image" Target="../media/image1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1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emf"/><Relationship Id="rId1" Type="http://schemas.openxmlformats.org/officeDocument/2006/relationships/slideLayout" Target="../slideLayouts/slideLayout2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 Id="rId3" Type="http://schemas.openxmlformats.org/officeDocument/2006/relationships/image" Target="../media/image19.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9.xml"/><Relationship Id="rId3" Type="http://schemas.openxmlformats.org/officeDocument/2006/relationships/image" Target="../media/image21.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0.xml"/><Relationship Id="rId3" Type="http://schemas.openxmlformats.org/officeDocument/2006/relationships/image" Target="../media/image19.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1.xml"/><Relationship Id="rId3" Type="http://schemas.openxmlformats.org/officeDocument/2006/relationships/image" Target="../media/image19.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2.xml"/><Relationship Id="rId3"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23.jpeg"/><Relationship Id="rId4" Type="http://schemas.openxmlformats.org/officeDocument/2006/relationships/image" Target="../media/image24.jpeg"/><Relationship Id="rId1" Type="http://schemas.openxmlformats.org/officeDocument/2006/relationships/slideLayout" Target="../slideLayouts/slideLayout2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4.xml"/><Relationship Id="rId3" Type="http://schemas.openxmlformats.org/officeDocument/2006/relationships/image" Target="../media/image19.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image" Target="../media/image25.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6.xml"/><Relationship Id="rId3" Type="http://schemas.openxmlformats.org/officeDocument/2006/relationships/image" Target="../media/image26.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image" Target="../media/image27.png"/></Relationships>
</file>

<file path=ppt/slides/_rels/slide28.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slideLayout" Target="../slideLayouts/slideLayout44.xml"/><Relationship Id="rId3" Type="http://schemas.openxmlformats.org/officeDocument/2006/relationships/notesSlide" Target="../notesSlides/notesSlide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8.xml"/><Relationship Id="rId3" Type="http://schemas.openxmlformats.org/officeDocument/2006/relationships/image" Target="../media/image19.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29.xml"/><Relationship Id="rId3" Type="http://schemas.openxmlformats.org/officeDocument/2006/relationships/image" Target="../media/image28.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 Id="rId3" Type="http://schemas.openxmlformats.org/officeDocument/2006/relationships/image" Target="../media/image29.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1.xml"/><Relationship Id="rId3" Type="http://schemas.openxmlformats.org/officeDocument/2006/relationships/image" Target="../media/image29.jpe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2.xml"/><Relationship Id="rId3" Type="http://schemas.openxmlformats.org/officeDocument/2006/relationships/image" Target="../media/image29.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 Id="rId3" Type="http://schemas.openxmlformats.org/officeDocument/2006/relationships/image" Target="../media/image29.jpe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4.xml"/><Relationship Id="rId3" Type="http://schemas.openxmlformats.org/officeDocument/2006/relationships/image" Target="../media/image19.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35.xml"/><Relationship Id="rId3" Type="http://schemas.openxmlformats.org/officeDocument/2006/relationships/image" Target="../media/image30.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notesSlide" Target="../notesSlides/notesSlide36.xml"/><Relationship Id="rId3" Type="http://schemas.openxmlformats.org/officeDocument/2006/relationships/image" Target="../media/image31.jpe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image" Target="../media/image19.jpeg"/></Relationships>
</file>

<file path=ppt/slides/_rels/slide39.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32.xml"/><Relationship Id="rId2"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slideLayout" Target="../slideLayouts/slideLayout1.xml"/><Relationship Id="rId3"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32.xml"/><Relationship Id="rId2" Type="http://schemas.openxmlformats.org/officeDocument/2006/relationships/notesSlide" Target="../notesSlides/notesSlide39.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image" Target="../media/image32.png"/></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 Id="rId3" Type="http://schemas.openxmlformats.org/officeDocument/2006/relationships/image" Target="../media/image19.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3.xml"/><Relationship Id="rId3" Type="http://schemas.openxmlformats.org/officeDocument/2006/relationships/image" Target="../media/image34.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notesSlide" Target="../notesSlides/notesSlide44.xml"/><Relationship Id="rId3" Type="http://schemas.openxmlformats.org/officeDocument/2006/relationships/image" Target="../media/image35.jpeg"/></Relationships>
</file>

<file path=ppt/slides/_rels/slide46.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6.png"/><Relationship Id="rId5" Type="http://schemas.openxmlformats.org/officeDocument/2006/relationships/image" Target="../media/image37.png"/><Relationship Id="rId1" Type="http://schemas.openxmlformats.org/officeDocument/2006/relationships/slideLayout" Target="../slideLayouts/slideLayout55.xml"/><Relationship Id="rId2" Type="http://schemas.openxmlformats.org/officeDocument/2006/relationships/notesSlide" Target="../notesSlides/notesSlide4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 Id="rId3" Type="http://schemas.openxmlformats.org/officeDocument/2006/relationships/image" Target="../media/image19.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7.xml"/><Relationship Id="rId3" Type="http://schemas.openxmlformats.org/officeDocument/2006/relationships/image" Target="../media/image38.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48.xml"/><Relationship Id="rId3" Type="http://schemas.openxmlformats.org/officeDocument/2006/relationships/image" Target="../media/image38.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 Id="rId3" Type="http://schemas.openxmlformats.org/officeDocument/2006/relationships/image" Target="../media/image9.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image" Target="../media/image39.jpeg"/></Relationships>
</file>

<file path=ppt/slides/_rels/slide51.x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5" Type="http://schemas.openxmlformats.org/officeDocument/2006/relationships/image" Target="../media/image43.wmf"/><Relationship Id="rId6" Type="http://schemas.openxmlformats.org/officeDocument/2006/relationships/image" Target="../media/image44.wmf"/><Relationship Id="rId1" Type="http://schemas.openxmlformats.org/officeDocument/2006/relationships/slideLayout" Target="../slideLayouts/slideLayout55.xml"/><Relationship Id="rId2" Type="http://schemas.openxmlformats.org/officeDocument/2006/relationships/image" Target="../media/image40.wmf"/></Relationships>
</file>

<file path=ppt/slides/_rels/slide52.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43.wmf"/><Relationship Id="rId5" Type="http://schemas.openxmlformats.org/officeDocument/2006/relationships/image" Target="../media/image44.wmf"/><Relationship Id="rId6" Type="http://schemas.openxmlformats.org/officeDocument/2006/relationships/image" Target="../media/image41.wmf"/><Relationship Id="rId1" Type="http://schemas.openxmlformats.org/officeDocument/2006/relationships/slideLayout" Target="../slideLayouts/slideLayout55.xml"/><Relationship Id="rId2" Type="http://schemas.openxmlformats.org/officeDocument/2006/relationships/image" Target="../media/image40.wmf"/></Relationships>
</file>

<file path=ppt/slides/_rels/slide53.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43.wmf"/><Relationship Id="rId5" Type="http://schemas.openxmlformats.org/officeDocument/2006/relationships/image" Target="../media/image44.wmf"/><Relationship Id="rId1" Type="http://schemas.openxmlformats.org/officeDocument/2006/relationships/slideLayout" Target="../slideLayouts/slideLayout55.xml"/><Relationship Id="rId2" Type="http://schemas.openxmlformats.org/officeDocument/2006/relationships/image" Target="../media/image41.wmf"/></Relationships>
</file>

<file path=ppt/slides/_rels/slide54.x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5" Type="http://schemas.openxmlformats.org/officeDocument/2006/relationships/image" Target="../media/image43.wmf"/><Relationship Id="rId6" Type="http://schemas.openxmlformats.org/officeDocument/2006/relationships/image" Target="../media/image44.wmf"/><Relationship Id="rId1" Type="http://schemas.openxmlformats.org/officeDocument/2006/relationships/slideLayout" Target="../slideLayouts/slideLayout55.xml"/><Relationship Id="rId2" Type="http://schemas.openxmlformats.org/officeDocument/2006/relationships/image" Target="../media/image40.wmf"/></Relationships>
</file>

<file path=ppt/slides/_rels/slide55.x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5" Type="http://schemas.openxmlformats.org/officeDocument/2006/relationships/image" Target="../media/image43.wmf"/><Relationship Id="rId6" Type="http://schemas.openxmlformats.org/officeDocument/2006/relationships/image" Target="../media/image44.wmf"/><Relationship Id="rId1" Type="http://schemas.openxmlformats.org/officeDocument/2006/relationships/slideLayout" Target="../slideLayouts/slideLayout55.xml"/><Relationship Id="rId2" Type="http://schemas.openxmlformats.org/officeDocument/2006/relationships/image" Target="../media/image40.wmf"/></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image" Target="../media/image32.png"/><Relationship Id="rId3" Type="http://schemas.openxmlformats.org/officeDocument/2006/relationships/image" Target="../media/image45.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9.xml"/><Relationship Id="rId3" Type="http://schemas.openxmlformats.org/officeDocument/2006/relationships/image" Target="../media/image10.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0.xml"/><Relationship Id="rId3" Type="http://schemas.openxmlformats.org/officeDocument/2006/relationships/image" Target="../media/image18.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1.xml"/><Relationship Id="rId3" Type="http://schemas.openxmlformats.org/officeDocument/2006/relationships/image" Target="../media/image46.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52.xml"/><Relationship Id="rId3" Type="http://schemas.openxmlformats.org/officeDocument/2006/relationships/image" Target="../media/image4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53.xml"/><Relationship Id="rId3" Type="http://schemas.openxmlformats.org/officeDocument/2006/relationships/image" Target="../media/image19.jpe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54.xml"/><Relationship Id="rId3" Type="http://schemas.openxmlformats.org/officeDocument/2006/relationships/image" Target="../media/image19.jpeg"/></Relationships>
</file>

<file path=ppt/slides/_rels/slide64.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6.png"/><Relationship Id="rId5" Type="http://schemas.openxmlformats.org/officeDocument/2006/relationships/image" Target="../media/image37.png"/><Relationship Id="rId1" Type="http://schemas.openxmlformats.org/officeDocument/2006/relationships/slideLayout" Target="../slideLayouts/slideLayout55.xml"/><Relationship Id="rId2" Type="http://schemas.openxmlformats.org/officeDocument/2006/relationships/notesSlide" Target="../notesSlides/notesSlide55.xml"/></Relationships>
</file>

<file path=ppt/slides/_rels/slide65.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7.png"/><Relationship Id="rId1" Type="http://schemas.openxmlformats.org/officeDocument/2006/relationships/slideLayout" Target="../slideLayouts/slideLayout55.xml"/><Relationship Id="rId2" Type="http://schemas.openxmlformats.org/officeDocument/2006/relationships/notesSlide" Target="../notesSlides/notesSlide56.xml"/></Relationships>
</file>

<file path=ppt/slides/_rels/slide66.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48.png"/><Relationship Id="rId5" Type="http://schemas.openxmlformats.org/officeDocument/2006/relationships/image" Target="../media/image37.png"/><Relationship Id="rId1" Type="http://schemas.openxmlformats.org/officeDocument/2006/relationships/slideLayout" Target="../slideLayouts/slideLayout55.xml"/><Relationship Id="rId2" Type="http://schemas.openxmlformats.org/officeDocument/2006/relationships/notesSlide" Target="../notesSlides/notesSlide5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58.xml"/><Relationship Id="rId3" Type="http://schemas.openxmlformats.org/officeDocument/2006/relationships/image" Target="../media/image19.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26.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8.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7.xml"/><Relationship Id="rId3" Type="http://schemas.openxmlformats.org/officeDocument/2006/relationships/image" Target="../media/image10.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8.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8.jpe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8.jpe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38.jpe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0.xml"/><Relationship Id="rId3" Type="http://schemas.openxmlformats.org/officeDocument/2006/relationships/image" Target="../media/image19.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19.jpe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image" Target="../media/image19.jpeg"/></Relationships>
</file>

<file path=ppt/slides/_rels/slide78.xml.rels><?xml version="1.0" encoding="UTF-8" standalone="yes"?>
<Relationships xmlns="http://schemas.openxmlformats.org/package/2006/relationships"><Relationship Id="rId3" Type="http://schemas.openxmlformats.org/officeDocument/2006/relationships/image" Target="../media/image49.png"/><Relationship Id="rId4" Type="http://schemas.openxmlformats.org/officeDocument/2006/relationships/image" Target="../media/image50.png"/><Relationship Id="rId5" Type="http://schemas.openxmlformats.org/officeDocument/2006/relationships/image" Target="../media/image51.png"/><Relationship Id="rId1" Type="http://schemas.openxmlformats.org/officeDocument/2006/relationships/slideLayout" Target="../slideLayouts/slideLayout77.xml"/><Relationship Id="rId2" Type="http://schemas.openxmlformats.org/officeDocument/2006/relationships/notesSlide" Target="../notesSlides/notesSlide6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2.xml"/><Relationship Id="rId3" Type="http://schemas.openxmlformats.org/officeDocument/2006/relationships/image" Target="../media/image5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8.xml"/><Relationship Id="rId3" Type="http://schemas.openxmlformats.org/officeDocument/2006/relationships/image" Target="../media/image1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3.xml"/><Relationship Id="rId3" Type="http://schemas.openxmlformats.org/officeDocument/2006/relationships/image" Target="../media/image51.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4.xml"/><Relationship Id="rId3" Type="http://schemas.openxmlformats.org/officeDocument/2006/relationships/image" Target="../media/image51.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5.xml"/><Relationship Id="rId3" Type="http://schemas.openxmlformats.org/officeDocument/2006/relationships/image" Target="../media/image51.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6.xml"/><Relationship Id="rId3" Type="http://schemas.openxmlformats.org/officeDocument/2006/relationships/image" Target="../media/image51.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7.xml"/><Relationship Id="rId3" Type="http://schemas.openxmlformats.org/officeDocument/2006/relationships/image" Target="../media/image51.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8.xml"/><Relationship Id="rId3" Type="http://schemas.openxmlformats.org/officeDocument/2006/relationships/image" Target="../media/image51.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69.xml"/><Relationship Id="rId3" Type="http://schemas.openxmlformats.org/officeDocument/2006/relationships/image" Target="../media/image51.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0.xml"/><Relationship Id="rId3" Type="http://schemas.openxmlformats.org/officeDocument/2006/relationships/image" Target="../media/image51.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1.xml"/><Relationship Id="rId3" Type="http://schemas.openxmlformats.org/officeDocument/2006/relationships/image" Target="../media/image51.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2.xml"/><Relationship Id="rId3" Type="http://schemas.openxmlformats.org/officeDocument/2006/relationships/image" Target="../media/image51.png"/></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4" Type="http://schemas.openxmlformats.org/officeDocument/2006/relationships/image" Target="../media/image4.png"/><Relationship Id="rId1" Type="http://schemas.openxmlformats.org/officeDocument/2006/relationships/slideLayout" Target="../slideLayouts/slideLayout20.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3.xml"/><Relationship Id="rId3" Type="http://schemas.openxmlformats.org/officeDocument/2006/relationships/image" Target="../media/image51.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4.xml"/><Relationship Id="rId3" Type="http://schemas.openxmlformats.org/officeDocument/2006/relationships/image" Target="../media/image51.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5.xml"/><Relationship Id="rId3" Type="http://schemas.openxmlformats.org/officeDocument/2006/relationships/image" Target="../media/image51.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6.xml"/><Relationship Id="rId3" Type="http://schemas.openxmlformats.org/officeDocument/2006/relationships/image" Target="../media/image51.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7.xml"/><Relationship Id="rId3" Type="http://schemas.openxmlformats.org/officeDocument/2006/relationships/image" Target="../media/image51.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8.xml"/><Relationship Id="rId3" Type="http://schemas.openxmlformats.org/officeDocument/2006/relationships/image" Target="../media/image51.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79.xml"/><Relationship Id="rId3" Type="http://schemas.openxmlformats.org/officeDocument/2006/relationships/image" Target="../media/image51.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0.xml"/><Relationship Id="rId3" Type="http://schemas.openxmlformats.org/officeDocument/2006/relationships/image" Target="../media/image51.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1.xml"/><Relationship Id="rId3" Type="http://schemas.openxmlformats.org/officeDocument/2006/relationships/image" Target="../media/image51.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82.xml"/><Relationship Id="rId3" Type="http://schemas.openxmlformats.org/officeDocument/2006/relationships/image" Target="../media/image5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b="1" i="1" dirty="0" smtClean="0">
                <a:solidFill>
                  <a:schemeClr val="tx1"/>
                </a:solidFill>
                <a:effectLst/>
                <a:latin typeface="Arial" charset="0"/>
                <a:ea typeface="ＭＳ Ｐゴシック" charset="0"/>
                <a:cs typeface="ＭＳ Ｐゴシック" charset="0"/>
              </a:rPr>
              <a:t>Ruth</a:t>
            </a:r>
            <a:endParaRPr lang="en-US" sz="4800" b="1" i="1" dirty="0">
              <a:solidFill>
                <a:schemeClr val="tx1"/>
              </a:solidFill>
              <a:effectLst/>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96548" y="1557629"/>
            <a:ext cx="7996816" cy="1446653"/>
          </a:xfrm>
          <a:noFill/>
          <a:ln>
            <a:noFill/>
          </a:ln>
          <a:effectLst/>
          <a:ex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r>
              <a:rPr lang="en-US" sz="6000" b="1" i="1" kern="1200" dirty="0">
                <a:solidFill>
                  <a:schemeClr val="tx1"/>
                </a:solidFill>
                <a:effectLst/>
                <a:latin typeface="Arial" charset="0"/>
                <a:ea typeface="ＭＳ Ｐゴシック" charset="0"/>
                <a:cs typeface="ＭＳ Ｐゴシック" charset="0"/>
              </a:rPr>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smtClean="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smtClean="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18084058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In Judges, Samuel records the moral &amp; spiritual failure of Israel ending with 2 horrible accounts:</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A Levite pagan priest blesses </a:t>
            </a:r>
            <a:r>
              <a:rPr lang="en-US" altLang="zh-CN" sz="2800" b="1" dirty="0" smtClean="0">
                <a:solidFill>
                  <a:schemeClr val="bg1"/>
                </a:solidFill>
                <a:effectLst>
                  <a:glow rad="177800">
                    <a:schemeClr val="tx1">
                      <a:alpha val="85000"/>
                    </a:schemeClr>
                  </a:glow>
                </a:effectLst>
                <a:latin typeface="Arial"/>
                <a:ea typeface="宋体" pitchFamily="-111" charset="-122"/>
                <a:cs typeface="Arial"/>
              </a:rPr>
              <a:t>Dan</a:t>
            </a:r>
            <a:r>
              <a:rPr lang="fr-FR" altLang="zh-CN" sz="2800" b="1" dirty="0" smtClean="0">
                <a:solidFill>
                  <a:schemeClr val="bg1"/>
                </a:solidFill>
                <a:effectLst>
                  <a:glow rad="177800">
                    <a:schemeClr val="tx1">
                      <a:alpha val="85000"/>
                    </a:schemeClr>
                  </a:glow>
                </a:effectLst>
                <a:latin typeface="Arial"/>
                <a:ea typeface="宋体" pitchFamily="-111" charset="-122"/>
                <a:cs typeface="Arial"/>
              </a:rPr>
              <a:t>'</a:t>
            </a:r>
            <a:r>
              <a:rPr lang="en-US" altLang="zh-CN" sz="2800" b="1" dirty="0" smtClean="0">
                <a:solidFill>
                  <a:schemeClr val="bg1"/>
                </a:solidFill>
                <a:effectLst>
                  <a:glow rad="177800">
                    <a:schemeClr val="tx1">
                      <a:alpha val="85000"/>
                    </a:schemeClr>
                  </a:glow>
                </a:effectLst>
                <a:latin typeface="Arial"/>
                <a:ea typeface="宋体" pitchFamily="-111" charset="-122"/>
                <a:cs typeface="Arial"/>
              </a:rPr>
              <a:t>s </a:t>
            </a:r>
            <a:r>
              <a:rPr lang="en-US" altLang="zh-CN" sz="2800" b="1" dirty="0">
                <a:solidFill>
                  <a:schemeClr val="bg1"/>
                </a:solidFill>
                <a:effectLst>
                  <a:glow rad="177800">
                    <a:schemeClr val="tx1">
                      <a:alpha val="85000"/>
                    </a:schemeClr>
                  </a:glow>
                </a:effectLst>
                <a:latin typeface="Arial"/>
                <a:ea typeface="宋体" pitchFamily="-111" charset="-122"/>
                <a:cs typeface="Arial"/>
              </a:rPr>
              <a:t>ungodly migration (Judges </a:t>
            </a:r>
            <a:r>
              <a:rPr lang="en-US" altLang="zh-CN" sz="2800" b="1" dirty="0" smtClean="0">
                <a:solidFill>
                  <a:schemeClr val="bg1"/>
                </a:solidFill>
                <a:effectLst>
                  <a:glow rad="177800">
                    <a:schemeClr val="tx1">
                      <a:alpha val="85000"/>
                    </a:schemeClr>
                  </a:glow>
                </a:effectLst>
                <a:latin typeface="Arial"/>
                <a:ea typeface="宋体" pitchFamily="-111" charset="-122"/>
                <a:cs typeface="Arial"/>
              </a:rPr>
              <a:t>17–18</a:t>
            </a:r>
            <a:r>
              <a:rPr lang="en-US" altLang="zh-CN" sz="2800" b="1" dirty="0">
                <a:solidFill>
                  <a:schemeClr val="bg1"/>
                </a:solidFill>
                <a:effectLst>
                  <a:glow rad="177800">
                    <a:schemeClr val="tx1">
                      <a:alpha val="85000"/>
                    </a:schemeClr>
                  </a:glow>
                </a:effectLst>
                <a:latin typeface="Arial"/>
                <a:ea typeface="宋体" pitchFamily="-111" charset="-122"/>
                <a:cs typeface="Arial"/>
              </a:rPr>
              <a:t>).</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err="1">
                <a:solidFill>
                  <a:schemeClr val="bg1"/>
                </a:solidFill>
                <a:effectLst>
                  <a:glow rad="177800">
                    <a:schemeClr val="tx1">
                      <a:alpha val="85000"/>
                    </a:schemeClr>
                  </a:glow>
                </a:effectLst>
                <a:latin typeface="Arial"/>
                <a:ea typeface="宋体" pitchFamily="-111" charset="-122"/>
                <a:cs typeface="Arial"/>
              </a:rPr>
              <a:t>Benjamites</a:t>
            </a:r>
            <a:r>
              <a:rPr lang="en-US" altLang="zh-CN" sz="2800" b="1" dirty="0">
                <a:solidFill>
                  <a:schemeClr val="bg1"/>
                </a:solidFill>
                <a:effectLst>
                  <a:glow rad="177800">
                    <a:schemeClr val="tx1">
                      <a:alpha val="85000"/>
                    </a:schemeClr>
                  </a:glow>
                </a:effectLst>
                <a:latin typeface="Arial"/>
                <a:ea typeface="宋体" pitchFamily="-111" charset="-122"/>
                <a:cs typeface="Arial"/>
              </a:rPr>
              <a:t> murder a concubine so the other tribes nearly destroy this tribe (Judges </a:t>
            </a:r>
            <a:r>
              <a:rPr lang="en-US" altLang="zh-CN" sz="2800" b="1" dirty="0" smtClean="0">
                <a:solidFill>
                  <a:schemeClr val="bg1"/>
                </a:solidFill>
                <a:effectLst>
                  <a:glow rad="177800">
                    <a:schemeClr val="tx1">
                      <a:alpha val="85000"/>
                    </a:schemeClr>
                  </a:glow>
                </a:effectLst>
                <a:latin typeface="Arial"/>
                <a:ea typeface="宋体" pitchFamily="-111" charset="-122"/>
                <a:cs typeface="Arial"/>
              </a:rPr>
              <a:t>19–21</a:t>
            </a:r>
            <a:r>
              <a:rPr lang="en-US" altLang="zh-CN" sz="2800" b="1" dirty="0">
                <a:solidFill>
                  <a:schemeClr val="bg1"/>
                </a:solidFill>
                <a:effectLst>
                  <a:glow rad="177800">
                    <a:schemeClr val="tx1">
                      <a:alpha val="85000"/>
                    </a:schemeClr>
                  </a:glow>
                </a:effectLst>
                <a:latin typeface="Arial"/>
                <a:ea typeface="宋体" pitchFamily="-111" charset="-122"/>
                <a:cs typeface="Arial"/>
              </a:rPr>
              <a:t>).</a:t>
            </a:r>
          </a:p>
          <a:p>
            <a:pPr marL="342900" indent="-342900" defTabSz="914400" fontAlgn="base">
              <a:spcBef>
                <a:spcPct val="20000"/>
              </a:spcBef>
              <a:spcAft>
                <a:spcPct val="0"/>
              </a:spcAft>
              <a:buFontTx/>
              <a:buBlip>
                <a:blip r:embed="rId4"/>
              </a:buBlip>
              <a:defRPr/>
            </a:pPr>
            <a:endParaRPr lang="en-US" altLang="zh-CN" sz="2800" b="1" dirty="0">
              <a:solidFill>
                <a:schemeClr val="bg1"/>
              </a:solidFill>
              <a:effectLst>
                <a:glow rad="177800">
                  <a:schemeClr val="tx1">
                    <a:alpha val="85000"/>
                  </a:schemeClr>
                </a:glow>
              </a:effectLst>
              <a:latin typeface="Arial"/>
              <a:ea typeface="宋体" pitchFamily="-111" charset="-122"/>
              <a:cs typeface="Arial"/>
            </a:endParaRPr>
          </a:p>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The story of Ruth is a third illustration of life at this time, but provides the other side of the story. </a:t>
            </a:r>
          </a:p>
        </p:txBody>
      </p:sp>
    </p:spTree>
    <p:extLst>
      <p:ext uri="{BB962C8B-B14F-4D97-AF65-F5344CB8AC3E}">
        <p14:creationId xmlns:p14="http://schemas.microsoft.com/office/powerpoint/2010/main" val="19504991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xEl>
                                              <p:pRg st="2" end="2"/>
                                            </p:txEl>
                                          </p:spTgt>
                                        </p:tgtEl>
                                        <p:attrNameLst>
                                          <p:attrName>style.visibility</p:attrName>
                                        </p:attrNameLst>
                                      </p:cBhvr>
                                      <p:to>
                                        <p:strVal val="visible"/>
                                      </p:to>
                                    </p:set>
                                    <p:anim calcmode="lin" valueType="num">
                                      <p:cBhvr additive="base">
                                        <p:cTn id="13"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xEl>
                                              <p:pRg st="4" end="4"/>
                                            </p:txEl>
                                          </p:spTgt>
                                        </p:tgtEl>
                                        <p:attrNameLst>
                                          <p:attrName>style.visibility</p:attrName>
                                        </p:attrNameLst>
                                      </p:cBhvr>
                                      <p:to>
                                        <p:strVal val="visible"/>
                                      </p:to>
                                    </p:set>
                                    <p:anim calcmode="lin" valueType="num">
                                      <p:cBhvr additive="base">
                                        <p:cTn id="19"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smtClean="0">
                <a:solidFill>
                  <a:srgbClr val="FFFFFF"/>
                </a:solidFill>
                <a:latin typeface="Arial"/>
                <a:cs typeface="Arial"/>
              </a:rPr>
              <a:t>Acts 16:31 (NIV)</a:t>
            </a:r>
          </a:p>
        </p:txBody>
      </p:sp>
      <p:sp>
        <p:nvSpPr>
          <p:cNvPr id="1010692" name="Text Box 4"/>
          <p:cNvSpPr txBox="1">
            <a:spLocks noChangeArrowheads="1"/>
          </p:cNvSpPr>
          <p:nvPr/>
        </p:nvSpPr>
        <p:spPr bwMode="auto">
          <a:xfrm>
            <a:off x="533400" y="609600"/>
            <a:ext cx="82296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latin typeface="Arial"/>
                <a:ea typeface="ＭＳ Ｐゴシック" charset="0"/>
                <a:cs typeface="Arial"/>
              </a:rPr>
              <a:t>"Believe in the Lord Jesus, and you will be saved."</a:t>
            </a: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smtClean="0">
                <a:solidFill>
                  <a:srgbClr val="FFFFFF"/>
                </a:solidFill>
                <a:latin typeface="Arial"/>
                <a:cs typeface="Arial"/>
              </a:rPr>
              <a:t>Ephesians 2:8-9 (NIV)</a:t>
            </a:r>
          </a:p>
        </p:txBody>
      </p:sp>
      <p:sp>
        <p:nvSpPr>
          <p:cNvPr id="1016836" name="Text Box 4"/>
          <p:cNvSpPr txBox="1">
            <a:spLocks noChangeArrowheads="1"/>
          </p:cNvSpPr>
          <p:nvPr/>
        </p:nvSpPr>
        <p:spPr bwMode="auto">
          <a:xfrm>
            <a:off x="179512" y="76200"/>
            <a:ext cx="864096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"For it is by grace you have been saved, through faith—and this not from yourselves, it is the gift of God— not by works, so that no one can boast."</a:t>
            </a: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400" smtClean="0">
                <a:solidFill>
                  <a:srgbClr val="000000"/>
                </a:solidFill>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Is He your redeemer?</a:t>
            </a: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effectLst>
                  <a:glow rad="228600">
                    <a:srgbClr val="000000">
                      <a:alpha val="75000"/>
                    </a:srgbClr>
                  </a:glow>
                </a:effectLst>
                <a:latin typeface="Arial"/>
                <a:ea typeface="ＭＳ Ｐゴシック" charset="0"/>
                <a:cs typeface="Arial"/>
              </a:rPr>
              <a:t>Is He your redeemer?</a:t>
            </a: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a:extLst/>
        </p:spPr>
        <p:txBody>
          <a:bodyPr/>
          <a:lstStyle/>
          <a:p>
            <a:pPr>
              <a:defRPr/>
            </a:pPr>
            <a:r>
              <a:rPr lang="en-US" sz="5400" b="1" dirty="0" smtClean="0">
                <a:effectLst>
                  <a:glow rad="127000">
                    <a:schemeClr val="tx1"/>
                  </a:glow>
                </a:effectLst>
                <a:latin typeface="Arial" charset="0"/>
                <a:ea typeface="ＭＳ Ｐゴシック" charset="0"/>
                <a:cs typeface="ＭＳ Ｐゴシック" charset="0"/>
              </a:rPr>
              <a:t>Baby Obed</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Tree>
    <p:extLst>
      <p:ext uri="{BB962C8B-B14F-4D97-AF65-F5344CB8AC3E}">
        <p14:creationId xmlns:p14="http://schemas.microsoft.com/office/powerpoint/2010/main" val="2858492698"/>
      </p:ext>
    </p:extLst>
  </p:cSld>
  <p:clrMapOvr>
    <a:masterClrMapping/>
  </p:clrMapOvr>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s </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grace to a family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Boaz</a:t>
            </a:r>
            <a:r>
              <a:rPr lang="en-US" sz="4000" b="1" dirty="0">
                <a:solidFill>
                  <a:srgbClr val="FFFFFF"/>
                </a:solidFill>
                <a:effectLst>
                  <a:glow rad="228600">
                    <a:srgbClr val="000000">
                      <a:alpha val="75000"/>
                    </a:srgbClr>
                  </a:glow>
                </a:effectLst>
                <a:latin typeface="Arial" charset="0"/>
                <a:ea typeface="Lucida Grande" charset="0"/>
                <a:cs typeface="Lucida Grande" charset="0"/>
              </a:rPr>
              <a:t> 13a</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Ruth</a:t>
            </a:r>
            <a:r>
              <a:rPr lang="en-US" sz="4000" b="1" dirty="0">
                <a:solidFill>
                  <a:srgbClr val="FFFFFF"/>
                </a:solidFill>
                <a:effectLst>
                  <a:glow rad="228600">
                    <a:srgbClr val="000000">
                      <a:alpha val="75000"/>
                    </a:srgbClr>
                  </a:glow>
                </a:effectLst>
                <a:latin typeface="Arial" charset="0"/>
                <a:ea typeface="Lucida Grande" charset="0"/>
                <a:cs typeface="Lucida Grande" charset="0"/>
              </a:rPr>
              <a:t> 13b</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Naomi</a:t>
            </a:r>
            <a:r>
              <a:rPr lang="en-US" sz="4000" b="1" dirty="0">
                <a:solidFill>
                  <a:srgbClr val="FFFFFF"/>
                </a:solidFill>
                <a:effectLst>
                  <a:glow rad="228600">
                    <a:srgbClr val="000000">
                      <a:alpha val="75000"/>
                    </a:srgbClr>
                  </a:glow>
                </a:effectLst>
                <a:latin typeface="Arial" charset="0"/>
                <a:ea typeface="Lucida Grande" charset="0"/>
                <a:cs typeface="Lucida Grande" charset="0"/>
              </a:rPr>
              <a:t> 14-17a</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s </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a nation</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s </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the world</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en-US" b="1" dirty="0">
                <a:solidFill>
                  <a:schemeClr val="bg1"/>
                </a:solidFill>
                <a:effectLst>
                  <a:glow rad="228600">
                    <a:schemeClr val="tx1">
                      <a:alpha val="75000"/>
                    </a:schemeClr>
                  </a:glow>
                </a:effectLst>
                <a:latin typeface="Arial"/>
                <a:cs typeface="Arial"/>
              </a:rPr>
              <a:t>Ruth 4</a:t>
            </a:r>
          </a:p>
        </p:txBody>
      </p:sp>
    </p:spTree>
    <p:extLst>
      <p:ext uri="{BB962C8B-B14F-4D97-AF65-F5344CB8AC3E}">
        <p14:creationId xmlns:p14="http://schemas.microsoft.com/office/powerpoint/2010/main" val="4227645996"/>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20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5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215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58000"/>
            <a:chOff x="-84" y="0"/>
            <a:chExt cx="3523" cy="4320"/>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a:t>
              </a:r>
              <a:r>
                <a:rPr lang="en-US" sz="2000" b="1" dirty="0" smtClean="0">
                  <a:solidFill>
                    <a:srgbClr val="FFFFFF"/>
                  </a:solidFill>
                  <a:latin typeface="Arial"/>
                  <a:cs typeface="Arial"/>
                </a:rPr>
                <a:t>Solomon</a:t>
              </a:r>
              <a:r>
                <a:rPr lang="fr-FR" sz="2000" b="1" dirty="0" smtClean="0">
                  <a:solidFill>
                    <a:srgbClr val="FFFFFF"/>
                  </a:solidFill>
                  <a:latin typeface="Arial"/>
                  <a:cs typeface="Arial"/>
                </a:rPr>
                <a:t>'</a:t>
              </a:r>
              <a:r>
                <a:rPr lang="en-US" sz="2000" b="1" dirty="0" smtClean="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Perez        </a:t>
            </a:r>
            <a:r>
              <a:rPr lang="en-US" sz="3600" b="1" dirty="0" err="1">
                <a:solidFill>
                  <a:srgbClr val="FFFFFF"/>
                </a:solidFill>
                <a:latin typeface="Arial"/>
                <a:cs typeface="Arial"/>
              </a:rPr>
              <a:t>Hezron</a:t>
            </a:r>
            <a:r>
              <a:rPr lang="en-US" sz="3600" b="1" dirty="0">
                <a:solidFill>
                  <a:srgbClr val="FFFFFF"/>
                </a:solidFill>
                <a:latin typeface="Arial"/>
                <a:cs typeface="Arial"/>
              </a:rPr>
              <a:t>        Ram </a:t>
            </a:r>
            <a:r>
              <a:rPr lang="en-US" sz="3600" b="1" dirty="0" err="1">
                <a:solidFill>
                  <a:srgbClr val="FFFFFF"/>
                </a:solidFill>
                <a:latin typeface="Arial"/>
                <a:cs typeface="Arial"/>
              </a:rPr>
              <a:t>Amminadab</a:t>
            </a:r>
            <a:r>
              <a:rPr lang="en-US" sz="3600" b="1" dirty="0">
                <a:solidFill>
                  <a:srgbClr val="FFFFFF"/>
                </a:solidFill>
                <a:latin typeface="Arial"/>
                <a:cs typeface="Arial"/>
              </a:rPr>
              <a:t>   </a:t>
            </a:r>
            <a:r>
              <a:rPr lang="en-US" sz="3600" b="1" dirty="0" err="1">
                <a:solidFill>
                  <a:srgbClr val="FFFFFF"/>
                </a:solidFill>
                <a:latin typeface="Arial"/>
                <a:cs typeface="Arial"/>
              </a:rPr>
              <a:t>Nahshon</a:t>
            </a:r>
            <a:r>
              <a:rPr lang="en-US" sz="3600" b="1" dirty="0">
                <a:solidFill>
                  <a:srgbClr val="FFFFFF"/>
                </a:solidFill>
                <a:latin typeface="Arial"/>
                <a:cs typeface="Arial"/>
              </a:rPr>
              <a:t>  Salmon        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sp>
        <p:nvSpPr>
          <p:cNvPr id="301063"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i="1" dirty="0">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0" y="0"/>
            <a:ext cx="3059832" cy="1484784"/>
          </a:xfrm>
        </p:spPr>
        <p:txBody>
          <a:bodyPr/>
          <a:lstStyle/>
          <a:p>
            <a:pPr algn="l"/>
            <a:r>
              <a:rPr lang="en-US" sz="4000" b="1" dirty="0" smtClean="0">
                <a:solidFill>
                  <a:srgbClr val="FFFFFF"/>
                </a:solidFill>
                <a:latin typeface="Arial"/>
                <a:cs typeface="Arial"/>
              </a:rPr>
              <a:t>Genealogy of Perez</a:t>
            </a:r>
            <a:endParaRPr lang="en-US" sz="4000" b="1" dirty="0">
              <a:solidFill>
                <a:srgbClr val="FFFFFF"/>
              </a:solidFill>
              <a:latin typeface="Arial"/>
              <a:cs typeface="Arial"/>
            </a:endParaRPr>
          </a:p>
        </p:txBody>
      </p:sp>
    </p:spTree>
    <p:extLst>
      <p:ext uri="{BB962C8B-B14F-4D97-AF65-F5344CB8AC3E}">
        <p14:creationId xmlns:p14="http://schemas.microsoft.com/office/powerpoint/2010/main" val="3728937883"/>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40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a:t>
              </a:r>
              <a:r>
                <a:rPr lang="en-US" sz="2000" b="1" dirty="0" smtClean="0">
                  <a:solidFill>
                    <a:srgbClr val="FFFFFF"/>
                  </a:solidFill>
                  <a:latin typeface="Arial"/>
                  <a:cs typeface="Arial"/>
                </a:rPr>
                <a:t>Solomon</a:t>
              </a:r>
              <a:r>
                <a:rPr lang="fr-FR" sz="2000" b="1" dirty="0" smtClean="0">
                  <a:solidFill>
                    <a:srgbClr val="FFFFFF"/>
                  </a:solidFill>
                  <a:latin typeface="Arial"/>
                  <a:cs typeface="Arial"/>
                </a:rPr>
                <a:t>'</a:t>
              </a:r>
              <a:r>
                <a:rPr lang="en-US" sz="2000" b="1" dirty="0" smtClean="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3110" name="Text Box 1030"/>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4000" b="1" dirty="0">
                <a:solidFill>
                  <a:srgbClr val="66FF66"/>
                </a:solidFill>
                <a:effectLst>
                  <a:glow rad="228600">
                    <a:srgbClr val="000000"/>
                  </a:glow>
                </a:effectLst>
                <a:latin typeface="Arial"/>
                <a:ea typeface="ＭＳ Ｐゴシック" charset="0"/>
                <a:cs typeface="Arial"/>
              </a:rPr>
              <a:t>Gaps?</a:t>
            </a: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Moses</a:t>
            </a: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Jacob</a:t>
            </a: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Joshua</a:t>
            </a: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
        <p:nvSpPr>
          <p:cNvPr id="18"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Tree>
    <p:extLst>
      <p:ext uri="{BB962C8B-B14F-4D97-AF65-F5344CB8AC3E}">
        <p14:creationId xmlns:p14="http://schemas.microsoft.com/office/powerpoint/2010/main" val="2784550148"/>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72035" name="Group 3"/>
          <p:cNvGrpSpPr>
            <a:grpSpLocks/>
          </p:cNvGrpSpPr>
          <p:nvPr/>
        </p:nvGrpSpPr>
        <p:grpSpPr bwMode="auto">
          <a:xfrm>
            <a:off x="395288" y="0"/>
            <a:ext cx="5521325" cy="6858000"/>
            <a:chOff x="-39" y="0"/>
            <a:chExt cx="3478" cy="4320"/>
          </a:xfrm>
        </p:grpSpPr>
        <p:pic>
          <p:nvPicPr>
            <p:cNvPr id="1720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39"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a:t>
              </a:r>
              <a:r>
                <a:rPr lang="en-US" sz="2000" b="1" dirty="0" smtClean="0">
                  <a:solidFill>
                    <a:srgbClr val="FFFFFF"/>
                  </a:solidFill>
                  <a:latin typeface="Arial"/>
                  <a:cs typeface="Arial"/>
                </a:rPr>
                <a:t>Solomon</a:t>
              </a:r>
              <a:r>
                <a:rPr lang="fr-FR" sz="2000" b="1" dirty="0" smtClean="0">
                  <a:solidFill>
                    <a:srgbClr val="FFFFFF"/>
                  </a:solidFill>
                  <a:latin typeface="Arial"/>
                  <a:cs typeface="Arial"/>
                </a:rPr>
                <a:t>'</a:t>
              </a:r>
              <a:r>
                <a:rPr lang="en-US" sz="2000" b="1" dirty="0" smtClean="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294918"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94919"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94920"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smtClean="0">
                <a:solidFill>
                  <a:srgbClr val="FFFFFF"/>
                </a:solidFill>
                <a:effectLst>
                  <a:glow rad="317500">
                    <a:srgbClr val="000000">
                      <a:alpha val="89000"/>
                    </a:srgbClr>
                  </a:glow>
                </a:effectLst>
                <a:latin typeface="Arial"/>
                <a:ea typeface="ＭＳ Ｐゴシック" charset="0"/>
                <a:cs typeface="Arial"/>
              </a:rPr>
              <a:t>"Through </a:t>
            </a:r>
            <a:r>
              <a:rPr lang="en-US" sz="4000" b="1" i="1" dirty="0">
                <a:solidFill>
                  <a:srgbClr val="FFFFFF"/>
                </a:solidFill>
                <a:effectLst>
                  <a:glow rad="317500">
                    <a:srgbClr val="000000">
                      <a:alpha val="89000"/>
                    </a:srgbClr>
                  </a:glow>
                </a:effectLst>
                <a:latin typeface="Arial"/>
                <a:ea typeface="ＭＳ Ｐゴシック" charset="0"/>
                <a:cs typeface="Arial"/>
              </a:rPr>
              <a:t>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r>
              <a:rPr lang="en-US" sz="4000" b="1" i="1" dirty="0" smtClean="0">
                <a:solidFill>
                  <a:srgbClr val="FFFFFF"/>
                </a:solidFill>
                <a:effectLst>
                  <a:glow rad="317500">
                    <a:srgbClr val="000000">
                      <a:alpha val="89000"/>
                    </a:srgbClr>
                  </a:glow>
                </a:effectLst>
                <a:latin typeface="Arial"/>
                <a:ea typeface="ＭＳ Ｐゴシック" charset="0"/>
                <a:cs typeface="Arial"/>
              </a:rPr>
              <a:t>."</a:t>
            </a:r>
            <a:endParaRPr lang="en-US" sz="4000" b="1" i="1" dirty="0">
              <a:solidFill>
                <a:srgbClr val="FFFFFF"/>
              </a:solidFill>
              <a:effectLst>
                <a:glow rad="317500">
                  <a:srgbClr val="000000">
                    <a:alpha val="89000"/>
                  </a:srgbClr>
                </a:glow>
              </a:effectLst>
              <a:latin typeface="Arial"/>
              <a:ea typeface="ＭＳ Ｐゴシック" charset="0"/>
              <a:cs typeface="Arial"/>
            </a:endParaRP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0" y="0"/>
            <a:ext cx="3275856"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Tree>
    <p:extLst>
      <p:ext uri="{BB962C8B-B14F-4D97-AF65-F5344CB8AC3E}">
        <p14:creationId xmlns:p14="http://schemas.microsoft.com/office/powerpoint/2010/main" val="297181817"/>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0" grpId="0" autoUpdateAnimBg="0"/>
      <p:bldP spid="294921"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74088"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6966"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808080"/>
                </a:solidFill>
                <a:latin typeface="Arial"/>
                <a:cs typeface="Arial"/>
              </a:rPr>
              <a:t>       Hezron        Ram Amminadab   Nahshon  Salmon        Boaz           Obed            Jesse            David</a:t>
            </a:r>
          </a:p>
        </p:txBody>
      </p:sp>
      <p:sp>
        <p:nvSpPr>
          <p:cNvPr id="296967"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808080"/>
                </a:solidFill>
                <a:latin typeface="Arial"/>
                <a:ea typeface="ＭＳ Ｐゴシック" charset="0"/>
                <a:cs typeface="Arial"/>
              </a:rPr>
              <a:t>  2.  3.  4.  5.  6.  7.  8.  9. 10.</a:t>
            </a:r>
          </a:p>
        </p:txBody>
      </p:sp>
      <p:sp>
        <p:nvSpPr>
          <p:cNvPr id="296969"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28698" y="-315416"/>
            <a:ext cx="3391174" cy="1944216"/>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rPr>
              <a:t>Genealogy of Perez </a:t>
            </a:r>
          </a:p>
        </p:txBody>
      </p:sp>
      <p:sp>
        <p:nvSpPr>
          <p:cNvPr id="9"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smtClean="0">
                <a:solidFill>
                  <a:srgbClr val="FFFFFF"/>
                </a:solidFill>
                <a:effectLst>
                  <a:glow rad="317500">
                    <a:srgbClr val="000000">
                      <a:alpha val="89000"/>
                    </a:srgbClr>
                  </a:glow>
                </a:effectLst>
                <a:latin typeface="Arial"/>
                <a:ea typeface="ＭＳ Ｐゴシック" charset="0"/>
                <a:cs typeface="Arial"/>
              </a:rPr>
              <a:t>"Through </a:t>
            </a:r>
            <a:r>
              <a:rPr lang="en-US" sz="4000" b="1" i="1" dirty="0">
                <a:solidFill>
                  <a:srgbClr val="FFFFFF"/>
                </a:solidFill>
                <a:effectLst>
                  <a:glow rad="317500">
                    <a:srgbClr val="000000">
                      <a:alpha val="89000"/>
                    </a:srgbClr>
                  </a:glow>
                </a:effectLst>
                <a:latin typeface="Arial"/>
                <a:ea typeface="ＭＳ Ｐゴシック" charset="0"/>
                <a:cs typeface="Arial"/>
              </a:rPr>
              <a:t>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r>
              <a:rPr lang="en-US" sz="4000" b="1" i="1" dirty="0" smtClean="0">
                <a:solidFill>
                  <a:srgbClr val="FFFFFF"/>
                </a:solidFill>
                <a:effectLst>
                  <a:glow rad="317500">
                    <a:srgbClr val="000000">
                      <a:alpha val="89000"/>
                    </a:srgbClr>
                  </a:glow>
                </a:effectLst>
                <a:latin typeface="Arial"/>
                <a:ea typeface="ＭＳ Ｐゴシック" charset="0"/>
                <a:cs typeface="Arial"/>
              </a:rPr>
              <a:t>."</a:t>
            </a:r>
            <a:endParaRPr lang="en-US" sz="4000" b="1" i="1" dirty="0">
              <a:solidFill>
                <a:srgbClr val="FFFFFF"/>
              </a:solidFill>
              <a:effectLst>
                <a:glow rad="317500">
                  <a:srgbClr val="000000">
                    <a:alpha val="89000"/>
                  </a:srgbClr>
                </a:glow>
              </a:effectLst>
              <a:latin typeface="Arial"/>
              <a:ea typeface="ＭＳ Ｐゴシック" charset="0"/>
              <a:cs typeface="Arial"/>
            </a:endParaRPr>
          </a:p>
        </p:txBody>
      </p:sp>
    </p:spTree>
    <p:extLst>
      <p:ext uri="{BB962C8B-B14F-4D97-AF65-F5344CB8AC3E}">
        <p14:creationId xmlns:p14="http://schemas.microsoft.com/office/powerpoint/2010/main" val="645357031"/>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en-US" altLang="zh-CN" sz="2400" b="1">
                <a:solidFill>
                  <a:srgbClr val="FFFFFF"/>
                </a:solidFill>
                <a:effectLst>
                  <a:glow rad="228600">
                    <a:srgbClr val="000000"/>
                  </a:glow>
                </a:effectLst>
                <a:latin typeface="Arial"/>
                <a:ea typeface="宋体" pitchFamily="-111" charset="-122"/>
                <a:cs typeface="Arial"/>
              </a:rPr>
              <a:t>John Reed, "Ruth," in </a:t>
            </a:r>
            <a:r>
              <a:rPr lang="en-US" altLang="zh-CN" sz="2400" b="1" i="1">
                <a:solidFill>
                  <a:srgbClr val="FFFFFF"/>
                </a:solidFill>
                <a:effectLst>
                  <a:glow rad="228600">
                    <a:srgbClr val="000000"/>
                  </a:glow>
                </a:effectLst>
                <a:latin typeface="Arial"/>
                <a:ea typeface="宋体" pitchFamily="-111" charset="-122"/>
                <a:cs typeface="Arial"/>
              </a:rPr>
              <a:t>Bible Knowledge Commentary</a:t>
            </a:r>
            <a:r>
              <a:rPr lang="en-US" altLang="zh-CN" sz="2400" b="1">
                <a:solidFill>
                  <a:srgbClr val="FFFFFF"/>
                </a:solidFill>
                <a:effectLst>
                  <a:glow rad="228600">
                    <a:srgbClr val="000000"/>
                  </a:glow>
                </a:effectLst>
                <a:latin typeface="Arial"/>
                <a:ea typeface="宋体" pitchFamily="-111" charset="-122"/>
                <a:cs typeface="Arial"/>
              </a:rPr>
              <a:t>, 1:415.</a:t>
            </a: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en-US" altLang="zh-CN" sz="3600" b="1">
                <a:solidFill>
                  <a:srgbClr val="FFFFFF"/>
                </a:solidFill>
                <a:effectLst>
                  <a:glow rad="228600">
                    <a:srgbClr val="000000"/>
                  </a:glow>
                </a:effectLst>
                <a:latin typeface="Arial"/>
                <a:ea typeface="宋体" pitchFamily="-111" charset="-122"/>
                <a:cs typeface="Arial"/>
              </a:rPr>
              <a:t>"The Book of Ruth gleams like a beautiful pearl against a jet-black background."</a:t>
            </a: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060317588"/>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228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4678" name="Text Box 6"/>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30388" y="-4622"/>
            <a:ext cx="3101452" cy="1705429"/>
          </a:xfrm>
        </p:spPr>
        <p:txBody>
          <a:bodyPr/>
          <a:lstStyle/>
          <a:p>
            <a:pPr algn="l"/>
            <a:r>
              <a:rPr lang="en-US" sz="4000" b="1" dirty="0" smtClean="0">
                <a:solidFill>
                  <a:srgbClr val="FFFFFF"/>
                </a:solidFill>
                <a:effectLst/>
                <a:latin typeface="Arial"/>
                <a:ea typeface="ＭＳ Ｐゴシック"/>
                <a:cs typeface="Arial"/>
              </a:rPr>
              <a:t>Genealogy of Perez</a:t>
            </a:r>
            <a:r>
              <a:rPr lang="en-US" dirty="0" smtClean="0">
                <a:latin typeface="Arial"/>
                <a:cs typeface="Arial"/>
              </a:rPr>
              <a:t> </a:t>
            </a:r>
            <a:endParaRPr lang="en-US" dirty="0">
              <a:latin typeface="Arial"/>
              <a:cs typeface="Arial"/>
            </a:endParaRPr>
          </a:p>
        </p:txBody>
      </p:sp>
      <p:sp>
        <p:nvSpPr>
          <p:cNvPr id="284680" name="Text Box 8"/>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FFFFFF"/>
                </a:solidFill>
                <a:latin typeface="Arial"/>
                <a:cs typeface="Arial"/>
              </a:rPr>
              <a:t>       Hezron        Ram Amminadab   </a:t>
            </a:r>
            <a:r>
              <a:rPr lang="en-US" sz="3600" b="1">
                <a:solidFill>
                  <a:srgbClr val="FFFF00"/>
                </a:solidFill>
                <a:latin typeface="Arial"/>
                <a:cs typeface="Arial"/>
              </a:rPr>
              <a:t>Nahshon</a:t>
            </a:r>
            <a:r>
              <a:rPr lang="en-US" sz="3600" b="1">
                <a:solidFill>
                  <a:srgbClr val="FFFFFF"/>
                </a:solidFill>
                <a:latin typeface="Arial"/>
                <a:cs typeface="Arial"/>
              </a:rPr>
              <a:t>  Salmon        </a:t>
            </a:r>
            <a:r>
              <a:rPr lang="en-US" sz="3600" b="1">
                <a:solidFill>
                  <a:srgbClr val="FFFF00"/>
                </a:solidFill>
                <a:latin typeface="Arial"/>
                <a:cs typeface="Arial"/>
              </a:rPr>
              <a:t>Boaz </a:t>
            </a:r>
            <a:r>
              <a:rPr lang="en-US" sz="3600" b="1">
                <a:solidFill>
                  <a:srgbClr val="FFFFFF"/>
                </a:solidFill>
                <a:latin typeface="Arial"/>
                <a:cs typeface="Arial"/>
              </a:rPr>
              <a:t>          Obed</a:t>
            </a:r>
            <a:r>
              <a:rPr lang="en-US" sz="3600" b="1">
                <a:solidFill>
                  <a:srgbClr val="FFFF00"/>
                </a:solidFill>
                <a:latin typeface="Arial"/>
                <a:cs typeface="Arial"/>
              </a:rPr>
              <a:t>  </a:t>
            </a:r>
            <a:r>
              <a:rPr lang="en-US" sz="3600" b="1">
                <a:solidFill>
                  <a:srgbClr val="FFFFFF"/>
                </a:solidFill>
                <a:latin typeface="Arial"/>
                <a:cs typeface="Arial"/>
              </a:rPr>
              <a:t>          Jesse            </a:t>
            </a:r>
            <a:r>
              <a:rPr lang="en-US" sz="3600" b="1">
                <a:solidFill>
                  <a:srgbClr val="FFFF00"/>
                </a:solidFill>
                <a:latin typeface="Arial"/>
                <a:cs typeface="Arial"/>
              </a:rPr>
              <a:t>David</a:t>
            </a:r>
          </a:p>
        </p:txBody>
      </p:sp>
      <p:sp>
        <p:nvSpPr>
          <p:cNvPr id="284681" name="Text Box 9"/>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FFFFFF"/>
                </a:solidFill>
                <a:latin typeface="Arial"/>
                <a:ea typeface="ＭＳ Ｐゴシック" charset="0"/>
                <a:cs typeface="Arial"/>
              </a:rPr>
              <a:t>  2.  3.  4.  </a:t>
            </a:r>
            <a:r>
              <a:rPr lang="en-US" sz="3600" b="1" dirty="0">
                <a:solidFill>
                  <a:srgbClr val="FFFF00"/>
                </a:solidFill>
                <a:latin typeface="Arial"/>
                <a:ea typeface="ＭＳ Ｐゴシック" charset="0"/>
                <a:cs typeface="Arial"/>
              </a:rPr>
              <a:t>5.</a:t>
            </a:r>
            <a:r>
              <a:rPr lang="en-US" sz="3600" b="1" dirty="0">
                <a:solidFill>
                  <a:srgbClr val="FFFFFF"/>
                </a:solidFill>
                <a:latin typeface="Arial"/>
                <a:ea typeface="ＭＳ Ｐゴシック" charset="0"/>
                <a:cs typeface="Arial"/>
              </a:rPr>
              <a:t>  6.  </a:t>
            </a:r>
            <a:r>
              <a:rPr lang="en-US" sz="3600" b="1" dirty="0">
                <a:solidFill>
                  <a:srgbClr val="FFFF00"/>
                </a:solidFill>
                <a:latin typeface="Arial"/>
                <a:ea typeface="ＭＳ Ｐゴシック" charset="0"/>
                <a:cs typeface="Arial"/>
              </a:rPr>
              <a:t>7.</a:t>
            </a:r>
            <a:r>
              <a:rPr lang="en-US" sz="3600" b="1" dirty="0">
                <a:solidFill>
                  <a:srgbClr val="FFFFFF"/>
                </a:solidFill>
                <a:latin typeface="Arial"/>
                <a:ea typeface="ＭＳ Ｐゴシック" charset="0"/>
                <a:cs typeface="Arial"/>
              </a:rPr>
              <a:t>  8.  9. </a:t>
            </a:r>
            <a:r>
              <a:rPr lang="en-US" sz="3600" b="1" dirty="0">
                <a:solidFill>
                  <a:srgbClr val="FFFF00"/>
                </a:solidFill>
                <a:latin typeface="Arial"/>
                <a:ea typeface="ＭＳ Ｐゴシック" charset="0"/>
                <a:cs typeface="Arial"/>
              </a:rPr>
              <a:t>10.</a:t>
            </a:r>
          </a:p>
        </p:txBody>
      </p:sp>
    </p:spTree>
    <p:extLst>
      <p:ext uri="{BB962C8B-B14F-4D97-AF65-F5344CB8AC3E}">
        <p14:creationId xmlns:p14="http://schemas.microsoft.com/office/powerpoint/2010/main" val="3815171535"/>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637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6" name="Text Box 6"/>
          <p:cNvSpPr txBox="1">
            <a:spLocks noChangeArrowheads="1"/>
          </p:cNvSpPr>
          <p:nvPr/>
        </p:nvSpPr>
        <p:spPr bwMode="auto">
          <a:xfrm>
            <a:off x="5638800" y="594928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Matthew 1:3-6</a:t>
            </a:r>
          </a:p>
        </p:txBody>
      </p:sp>
      <p:sp>
        <p:nvSpPr>
          <p:cNvPr id="286727" name="Text Box 7"/>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286728"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FF"/>
                </a:solidFill>
                <a:latin typeface="Arial"/>
                <a:ea typeface="ＭＳ Ｐゴシック" charset="0"/>
                <a:cs typeface="Arial"/>
              </a:rPr>
              <a:t>1.  2.  3.  4.  5.  6.  7.  8.  9. 10.</a:t>
            </a:r>
          </a:p>
        </p:txBody>
      </p:sp>
      <p:sp>
        <p:nvSpPr>
          <p:cNvPr id="2" name="Title 1"/>
          <p:cNvSpPr>
            <a:spLocks noGrp="1"/>
          </p:cNvSpPr>
          <p:nvPr>
            <p:ph type="title" idx="4294967295"/>
          </p:nvPr>
        </p:nvSpPr>
        <p:spPr>
          <a:xfrm>
            <a:off x="9842" y="19006"/>
            <a:ext cx="3049990" cy="182581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894707247"/>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87747" name="Text Box 3"/>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87748" name="Text Box 4"/>
          <p:cNvSpPr txBox="1">
            <a:spLocks noChangeArrowheads="1"/>
          </p:cNvSpPr>
          <p:nvPr/>
        </p:nvSpPr>
        <p:spPr bwMode="auto">
          <a:xfrm>
            <a:off x="6136704" y="3807445"/>
            <a:ext cx="2971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dirty="0" err="1">
                <a:solidFill>
                  <a:srgbClr val="FFFFFF"/>
                </a:solidFill>
                <a:latin typeface="Arial"/>
                <a:cs typeface="Arial"/>
              </a:rPr>
              <a:t>Obed</a:t>
            </a:r>
            <a:endParaRPr lang="en-US" sz="4000" b="1" i="1" dirty="0">
              <a:solidFill>
                <a:srgbClr val="FFFFFF"/>
              </a:solidFill>
              <a:latin typeface="Arial"/>
              <a:cs typeface="Arial"/>
            </a:endParaRPr>
          </a:p>
        </p:txBody>
      </p:sp>
      <p:pic>
        <p:nvPicPr>
          <p:cNvPr id="188425"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7752"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87753"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1:5</a:t>
            </a:r>
          </a:p>
        </p:txBody>
      </p:sp>
      <p:sp>
        <p:nvSpPr>
          <p:cNvPr id="287754" name="Text Box 10"/>
          <p:cNvSpPr txBox="1">
            <a:spLocks noChangeArrowheads="1"/>
          </p:cNvSpPr>
          <p:nvPr/>
        </p:nvSpPr>
        <p:spPr bwMode="auto">
          <a:xfrm>
            <a:off x="6136704" y="4338969"/>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smtClean="0">
                <a:solidFill>
                  <a:srgbClr val="FFFF00"/>
                </a:solidFill>
                <a:latin typeface="Arial"/>
                <a:ea typeface="Times New Roman" pitchFamily="-111" charset="0"/>
                <a:cs typeface="Arial"/>
              </a:rPr>
              <a:t>whose </a:t>
            </a:r>
            <a:r>
              <a:rPr lang="en-US" sz="3600" b="1" i="1" dirty="0">
                <a:solidFill>
                  <a:srgbClr val="FFFF00"/>
                </a:solidFill>
                <a:latin typeface="Arial"/>
                <a:ea typeface="Times New Roman" pitchFamily="-111" charset="0"/>
                <a:cs typeface="Arial"/>
              </a:rPr>
              <a:t>mother was Ruth</a:t>
            </a:r>
          </a:p>
        </p:txBody>
      </p:sp>
      <p:sp>
        <p:nvSpPr>
          <p:cNvPr id="2" name="Title 1"/>
          <p:cNvSpPr>
            <a:spLocks noGrp="1"/>
          </p:cNvSpPr>
          <p:nvPr>
            <p:ph type="title" idx="4294967295"/>
          </p:nvPr>
        </p:nvSpPr>
        <p:spPr>
          <a:xfrm>
            <a:off x="0" y="-14370"/>
            <a:ext cx="3059832" cy="1571162"/>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773369708"/>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87754"/>
                                        </p:tgtEl>
                                        <p:attrNameLst>
                                          <p:attrName>style.visibility</p:attrName>
                                        </p:attrNameLst>
                                      </p:cBhvr>
                                      <p:to>
                                        <p:strVal val="visible"/>
                                      </p:to>
                                    </p:set>
                                    <p:animEffect transition="in" filter="dissolve">
                                      <p:cBhvr>
                                        <p:cTn id="7" dur="75"/>
                                        <p:tgtEl>
                                          <p:spTgt spid="287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54"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6172200" y="3260725"/>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a:t>
            </a:r>
            <a:endParaRPr lang="en-US" sz="3600" b="1">
              <a:solidFill>
                <a:srgbClr val="FFFF00"/>
              </a:solidFill>
              <a:latin typeface="Arial"/>
              <a:cs typeface="Arial"/>
            </a:endParaRPr>
          </a:p>
        </p:txBody>
      </p:sp>
      <p:sp>
        <p:nvSpPr>
          <p:cNvPr id="269320" name="AutoShape 8"/>
          <p:cNvSpPr>
            <a:spLocks noChangeArrowheads="1"/>
          </p:cNvSpPr>
          <p:nvPr/>
        </p:nvSpPr>
        <p:spPr bwMode="auto">
          <a:xfrm>
            <a:off x="6588224" y="2679576"/>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69322" name="Text Box 10"/>
          <p:cNvSpPr txBox="1">
            <a:spLocks noChangeArrowheads="1"/>
          </p:cNvSpPr>
          <p:nvPr/>
        </p:nvSpPr>
        <p:spPr bwMode="auto">
          <a:xfrm>
            <a:off x="6172200" y="4898467"/>
            <a:ext cx="3048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Jesus</a:t>
            </a:r>
            <a:endParaRPr lang="en-US" sz="200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Tree>
    <p:extLst>
      <p:ext uri="{BB962C8B-B14F-4D97-AF65-F5344CB8AC3E}">
        <p14:creationId xmlns:p14="http://schemas.microsoft.com/office/powerpoint/2010/main" val="269930370"/>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10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2387" name="Text Box 1027"/>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00"/>
                </a:solidFill>
                <a:latin typeface="Arial"/>
                <a:cs typeface="Arial"/>
              </a:rPr>
              <a:t>Obed</a:t>
            </a:r>
            <a:r>
              <a:rPr lang="en-US" sz="3600" b="1" dirty="0">
                <a:solidFill>
                  <a:srgbClr val="FFFFFF"/>
                </a:solidFill>
                <a:latin typeface="Arial"/>
                <a:cs typeface="Arial"/>
              </a:rPr>
              <a:t>            Jesse            </a:t>
            </a:r>
            <a:r>
              <a:rPr lang="en-US" sz="3600" b="1" dirty="0">
                <a:solidFill>
                  <a:srgbClr val="FFFF00"/>
                </a:solidFill>
                <a:latin typeface="Arial"/>
                <a:cs typeface="Arial"/>
              </a:rPr>
              <a:t>David</a:t>
            </a:r>
          </a:p>
        </p:txBody>
      </p:sp>
      <p:pic>
        <p:nvPicPr>
          <p:cNvPr id="196616" name="Picture 10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391" name="Text Box 1031"/>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  </a:t>
            </a:r>
            <a:r>
              <a:rPr lang="en-US" sz="3600" b="1">
                <a:solidFill>
                  <a:srgbClr val="FFFF00"/>
                </a:solidFill>
                <a:latin typeface="Arial"/>
                <a:cs typeface="Arial"/>
              </a:rPr>
              <a:t>Jesus</a:t>
            </a:r>
          </a:p>
          <a:p>
            <a:pPr defTabSz="914400" eaLnBrk="1" fontAlgn="base" hangingPunct="1">
              <a:spcBef>
                <a:spcPct val="50000"/>
              </a:spcBef>
              <a:spcAft>
                <a:spcPct val="0"/>
              </a:spcAft>
            </a:pPr>
            <a:endParaRPr lang="en-US" sz="3600" b="1">
              <a:solidFill>
                <a:srgbClr val="FFFF00"/>
              </a:solidFill>
              <a:latin typeface="Arial"/>
              <a:cs typeface="Arial"/>
            </a:endParaRPr>
          </a:p>
        </p:txBody>
      </p:sp>
      <p:sp>
        <p:nvSpPr>
          <p:cNvPr id="272393" name="Text Box 1033"/>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 name="Title 1"/>
          <p:cNvSpPr>
            <a:spLocks noGrp="1"/>
          </p:cNvSpPr>
          <p:nvPr>
            <p:ph type="title" idx="4294967295"/>
          </p:nvPr>
        </p:nvSpPr>
        <p:spPr>
          <a:xfrm>
            <a:off x="0" y="-15810"/>
            <a:ext cx="3203848" cy="1500593"/>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
        <p:nvSpPr>
          <p:cNvPr id="9" name="AutoShape 8"/>
          <p:cNvSpPr>
            <a:spLocks noChangeArrowheads="1"/>
          </p:cNvSpPr>
          <p:nvPr/>
        </p:nvSpPr>
        <p:spPr bwMode="auto">
          <a:xfrm>
            <a:off x="6588224" y="2636912"/>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541625962"/>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a:ex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8101262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a:extLst/>
        </p:spPr>
        <p:txBody>
          <a:bodyPr/>
          <a:lstStyle/>
          <a:p>
            <a:pPr>
              <a:defRPr/>
            </a:pPr>
            <a:r>
              <a:rPr lang="en-US" b="1" dirty="0" smtClean="0">
                <a:solidFill>
                  <a:schemeClr val="tx2"/>
                </a:solidFill>
                <a:effectLst>
                  <a:glow rad="127000">
                    <a:schemeClr val="bg1"/>
                  </a:glow>
                </a:effectLst>
                <a:latin typeface="Arial" charset="0"/>
                <a:ea typeface="ＭＳ Ｐゴシック" charset="0"/>
                <a:cs typeface="ＭＳ Ｐゴシック" charset="0"/>
              </a:rPr>
              <a:t>Main Idea</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smtClean="0">
                <a:solidFill>
                  <a:schemeClr val="tx2"/>
                </a:solidFill>
                <a:effectLst>
                  <a:glow rad="127000">
                    <a:schemeClr val="bg1"/>
                  </a:glow>
                </a:effectLst>
                <a:latin typeface="Arial" charset="0"/>
                <a:ea typeface="ＭＳ Ｐゴシック" charset="0"/>
                <a:cs typeface="ＭＳ Ｐゴシック" charset="0"/>
              </a:rPr>
              <a:t>God helps those who help </a:t>
            </a:r>
            <a:r>
              <a:rPr lang="en-US" sz="6600" b="1" dirty="0" smtClean="0">
                <a:solidFill>
                  <a:srgbClr val="0000FF"/>
                </a:solidFill>
                <a:effectLst>
                  <a:glow rad="127000">
                    <a:schemeClr val="bg1"/>
                  </a:glow>
                </a:effectLst>
                <a:latin typeface="Arial" charset="0"/>
                <a:ea typeface="ＭＳ Ｐゴシック" charset="0"/>
                <a:cs typeface="ＭＳ Ｐゴシック" charset="0"/>
              </a:rPr>
              <a:t>others</a:t>
            </a:r>
            <a:r>
              <a:rPr lang="en-US" sz="4800" b="1" dirty="0" smtClean="0">
                <a:solidFill>
                  <a:schemeClr val="tx1"/>
                </a:solidFill>
                <a:effectLst>
                  <a:glow rad="127000">
                    <a:schemeClr val="bg1"/>
                  </a:glow>
                </a:effectLst>
                <a:latin typeface="Arial" charset="0"/>
                <a:ea typeface="ＭＳ Ｐゴシック" charset="0"/>
                <a:cs typeface="ＭＳ Ｐゴシック" charset="0"/>
              </a:rPr>
              <a:t>.</a:t>
            </a:r>
            <a:endParaRPr lang="en-US" sz="4800" b="1" dirty="0">
              <a:solidFill>
                <a:schemeClr val="tx1"/>
              </a:solidFill>
              <a:effectLst>
                <a:glow rad="127000">
                  <a:schemeClr val="bg1"/>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smtClean="0">
                <a:solidFill>
                  <a:schemeClr val="tx2"/>
                </a:solidFill>
                <a:effectLst>
                  <a:glow rad="127000">
                    <a:schemeClr val="bg1"/>
                  </a:glow>
                </a:effectLst>
                <a:latin typeface="Arial" charset="0"/>
                <a:ea typeface="ＭＳ Ｐゴシック" charset="0"/>
                <a:cs typeface="ＭＳ Ｐゴシック" charset="0"/>
              </a:rPr>
              <a:t>Ruth</a:t>
            </a:r>
            <a:endParaRPr lang="en-US" sz="4800" b="1" dirty="0">
              <a:solidFill>
                <a:schemeClr val="tx1"/>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777409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a:ex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33710953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a:ex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4480175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What does the Lord want you </a:t>
            </a:r>
            <a:r>
              <a:rPr lang="en-US" sz="4400" b="1" dirty="0">
                <a:solidFill>
                  <a:srgbClr val="FFFF00"/>
                </a:solidFill>
                <a:effectLst>
                  <a:glow rad="228600">
                    <a:srgbClr val="000000">
                      <a:alpha val="75000"/>
                    </a:srgbClr>
                  </a:glow>
                </a:effectLst>
                <a:latin typeface="Arial" charset="0"/>
                <a:ea typeface="ＭＳ Ｐゴシック" charset="0"/>
                <a:cs typeface="ＭＳ Ｐゴシック" charset="0"/>
              </a:rPr>
              <a:t>to do</a:t>
            </a: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 about what you have heard?</a:t>
            </a:r>
            <a:endParaRPr lang="en-US" sz="4400" b="1" dirty="0">
              <a:solidFill>
                <a:srgbClr val="FFFFFF"/>
              </a:solidFill>
              <a:effectLst>
                <a:glow rad="228600">
                  <a:srgbClr val="000000">
                    <a:alpha val="75000"/>
                  </a:srgbClr>
                </a:glow>
              </a:effectLst>
              <a:latin typeface="Arial" charset="0"/>
              <a:ea typeface="ＭＳ Ｐゴシック" charset="0"/>
              <a:cs typeface="ＭＳ Ｐゴシック"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smtClean="0">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43013" name="Text Box 1029"/>
          <p:cNvSpPr txBox="1">
            <a:spLocks noChangeArrowheads="1"/>
          </p:cNvSpPr>
          <p:nvPr/>
        </p:nvSpPr>
        <p:spPr bwMode="auto">
          <a:xfrm>
            <a:off x="914400" y="1775413"/>
            <a:ext cx="6321896" cy="3102387"/>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Perhaps Samuel saw the need to balance the negative picture of the judges era with godly examples (Ruth &amp; Boaz) who lived by the law of God despite national unfaithfulness.</a:t>
            </a:r>
          </a:p>
          <a:p>
            <a:pPr marL="355600" indent="-355600" defTabSz="914400" eaLnBrk="1" fontAlgn="base" hangingPunct="1">
              <a:lnSpc>
                <a:spcPct val="90000"/>
              </a:lnSpc>
              <a:spcBef>
                <a:spcPct val="20000"/>
              </a:spcBef>
              <a:spcAft>
                <a:spcPct val="0"/>
              </a:spcAft>
            </a:pPr>
            <a:endParaRPr lang="en-US" altLang="zh-CN" sz="1600" b="1" dirty="0">
              <a:solidFill>
                <a:srgbClr val="FFFFFF"/>
              </a:solidFill>
              <a:latin typeface="Arial"/>
              <a:ea typeface="宋体" charset="0"/>
              <a:cs typeface="Arial"/>
            </a:endParaRPr>
          </a:p>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One key theme of Ruth is similar to that of </a:t>
            </a:r>
            <a:r>
              <a:rPr lang="en-US" altLang="zh-CN" b="1" dirty="0" smtClean="0">
                <a:solidFill>
                  <a:srgbClr val="FFFFFF"/>
                </a:solidFill>
                <a:latin typeface="Arial"/>
                <a:ea typeface="宋体" charset="0"/>
                <a:cs typeface="Arial"/>
              </a:rPr>
              <a:t>Judges–God</a:t>
            </a:r>
            <a:r>
              <a:rPr lang="fr-FR" altLang="zh-CN" b="1" dirty="0" smtClean="0">
                <a:solidFill>
                  <a:srgbClr val="FFFFFF"/>
                </a:solidFill>
                <a:latin typeface="Arial"/>
                <a:ea typeface="宋体" charset="0"/>
                <a:cs typeface="Arial"/>
              </a:rPr>
              <a:t>'</a:t>
            </a:r>
            <a:r>
              <a:rPr lang="en-US" altLang="zh-CN" b="1" dirty="0" smtClean="0">
                <a:solidFill>
                  <a:srgbClr val="FFFFFF"/>
                </a:solidFill>
                <a:latin typeface="Arial"/>
                <a:ea typeface="宋体" charset="0"/>
                <a:cs typeface="Arial"/>
              </a:rPr>
              <a:t>s redemption–with </a:t>
            </a:r>
            <a:r>
              <a:rPr lang="en-US" altLang="zh-CN" b="1" dirty="0">
                <a:solidFill>
                  <a:srgbClr val="FFFFFF"/>
                </a:solidFill>
                <a:latin typeface="Arial"/>
                <a:ea typeface="宋体" charset="0"/>
                <a:cs typeface="Arial"/>
              </a:rPr>
              <a:t>this key difference:</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r>
              <a:rPr lang="en-US" sz="2800" b="1" u="sng" dirty="0">
                <a:solidFill>
                  <a:srgbClr val="0033CC"/>
                </a:solidFill>
                <a:latin typeface="Arial"/>
                <a:cs typeface="Arial"/>
              </a:rPr>
              <a:t>deliverers</a:t>
            </a: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Judges</a:t>
            </a: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br>
              <a:rPr lang="en-US" sz="2800" b="1" dirty="0">
                <a:solidFill>
                  <a:srgbClr val="000000"/>
                </a:solidFill>
                <a:latin typeface="Arial"/>
                <a:cs typeface="Arial"/>
              </a:rPr>
            </a:br>
            <a:r>
              <a:rPr lang="en-US" sz="2800" b="1" u="sng" dirty="0">
                <a:solidFill>
                  <a:srgbClr val="0033CC"/>
                </a:solidFill>
                <a:latin typeface="Arial"/>
                <a:cs typeface="Arial"/>
              </a:rPr>
              <a:t>a godly couple</a:t>
            </a: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Ruth</a:t>
            </a: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14253117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uiExpand="1" build="p" autoUpdateAnimBg="0"/>
      <p:bldP spid="43015" grpId="0"/>
      <p:bldP spid="43016" grpId="0" animBg="1"/>
      <p:bldP spid="43017" grpId="0"/>
      <p:bldP spid="430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368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3200" b="1" i="1" dirty="0" smtClean="0">
                <a:solidFill>
                  <a:srgbClr val="FFFFFF"/>
                </a:solidFill>
                <a:effectLst>
                  <a:glow rad="177800">
                    <a:srgbClr val="000000"/>
                  </a:glow>
                </a:effectLst>
                <a:latin typeface="Tahoma" charset="0"/>
              </a:rPr>
              <a:t>"</a:t>
            </a:r>
            <a:r>
              <a:rPr lang="en-US" sz="3200" b="1" i="1" dirty="0" smtClean="0">
                <a:solidFill>
                  <a:srgbClr val="FFFFFF"/>
                </a:solidFill>
                <a:effectLst>
                  <a:glow rad="177800">
                    <a:srgbClr val="000000"/>
                  </a:glow>
                </a:effectLst>
                <a:latin typeface="Tahoma" charset="0"/>
              </a:rPr>
              <a:t>God </a:t>
            </a:r>
            <a:r>
              <a:rPr lang="en-US" sz="3200" b="1" i="1" dirty="0">
                <a:solidFill>
                  <a:srgbClr val="FFFFFF"/>
                </a:solidFill>
                <a:effectLst>
                  <a:glow rad="177800">
                    <a:srgbClr val="000000"/>
                  </a:glow>
                </a:effectLst>
                <a:latin typeface="Tahoma" charset="0"/>
              </a:rPr>
              <a:t>accepts men from every nation who fear Him and do what is </a:t>
            </a:r>
            <a:r>
              <a:rPr lang="en-US" sz="3200" b="1" i="1" dirty="0" smtClean="0">
                <a:solidFill>
                  <a:srgbClr val="FFFFFF"/>
                </a:solidFill>
                <a:effectLst>
                  <a:glow rad="177800">
                    <a:srgbClr val="000000"/>
                  </a:glow>
                </a:effectLst>
                <a:latin typeface="Tahoma" charset="0"/>
              </a:rPr>
              <a:t>right</a:t>
            </a:r>
            <a:r>
              <a:rPr lang="en-US" altLang="ja-JP" sz="3200" b="1" i="1" dirty="0" smtClean="0">
                <a:solidFill>
                  <a:srgbClr val="FFFFFF"/>
                </a:solidFill>
                <a:effectLst>
                  <a:glow rad="177800">
                    <a:srgbClr val="000000"/>
                  </a:glow>
                </a:effectLst>
                <a:latin typeface="Tahoma" charset="0"/>
              </a:rPr>
              <a:t>"</a:t>
            </a:r>
            <a:r>
              <a:rPr lang="en-US" sz="3200" b="1" i="1" dirty="0" smtClean="0">
                <a:solidFill>
                  <a:srgbClr val="FFFFFF"/>
                </a:solidFill>
                <a:effectLst>
                  <a:glow rad="177800">
                    <a:srgbClr val="000000"/>
                  </a:glow>
                </a:effectLst>
                <a:latin typeface="Tahoma" charset="0"/>
              </a:rPr>
              <a:t>  </a:t>
            </a:r>
            <a:r>
              <a:rPr lang="en-US" sz="3200" b="1" i="1" dirty="0">
                <a:solidFill>
                  <a:srgbClr val="FFFFFF"/>
                </a:solidFill>
                <a:effectLst>
                  <a:glow rad="177800">
                    <a:srgbClr val="000000"/>
                  </a:glow>
                </a:effectLst>
                <a:latin typeface="Tahoma" charset="0"/>
              </a:rPr>
              <a:t>Acts 10:35</a:t>
            </a:r>
            <a:endParaRPr lang="en-AU" sz="3200" b="1" i="1" dirty="0">
              <a:solidFill>
                <a:srgbClr val="FFFFFF"/>
              </a:solidFill>
              <a:effectLst>
                <a:glow rad="177800">
                  <a:srgbClr val="000000"/>
                </a:glow>
              </a:effectLst>
              <a:latin typeface="Tahoma" charset="0"/>
            </a:endParaRPr>
          </a:p>
        </p:txBody>
      </p:sp>
      <p:sp>
        <p:nvSpPr>
          <p:cNvPr id="353285" name="Text Box 5"/>
          <p:cNvSpPr txBox="1">
            <a:spLocks noChangeArrowheads="1"/>
          </p:cNvSpPr>
          <p:nvPr/>
        </p:nvSpPr>
        <p:spPr bwMode="auto">
          <a:xfrm>
            <a:off x="533400" y="2922588"/>
            <a:ext cx="6591300" cy="582612"/>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accepted </a:t>
            </a:r>
            <a:r>
              <a:rPr lang="en-US" sz="3200" b="1" dirty="0" smtClean="0">
                <a:solidFill>
                  <a:srgbClr val="FFFFFF"/>
                </a:solidFill>
                <a:effectLst>
                  <a:glow rad="177800">
                    <a:srgbClr val="000000"/>
                  </a:glow>
                </a:effectLst>
                <a:latin typeface="Tahoma" charset="0"/>
              </a:rPr>
              <a:t>Ruth</a:t>
            </a:r>
            <a:r>
              <a:rPr lang="fr-FR" altLang="ja-JP" sz="3200" b="1" dirty="0" smtClean="0">
                <a:solidFill>
                  <a:srgbClr val="FFFFFF"/>
                </a:solidFill>
                <a:effectLst>
                  <a:glow rad="177800">
                    <a:srgbClr val="000000"/>
                  </a:glow>
                </a:effectLst>
                <a:latin typeface="Tahoma" charset="0"/>
              </a:rPr>
              <a:t>'</a:t>
            </a:r>
            <a:r>
              <a:rPr lang="en-US" sz="3200" b="1" dirty="0" smtClean="0">
                <a:solidFill>
                  <a:srgbClr val="FFFFFF"/>
                </a:solidFill>
                <a:effectLst>
                  <a:glow rad="177800">
                    <a:srgbClr val="000000"/>
                  </a:glow>
                </a:effectLst>
                <a:latin typeface="Tahoma" charset="0"/>
              </a:rPr>
              <a:t>s </a:t>
            </a:r>
            <a:r>
              <a:rPr lang="en-US" sz="3200" b="1" dirty="0">
                <a:solidFill>
                  <a:srgbClr val="FFFFFF"/>
                </a:solidFill>
                <a:effectLst>
                  <a:glow rad="177800">
                    <a:srgbClr val="000000"/>
                  </a:glow>
                </a:effectLst>
                <a:latin typeface="Tahoma" charset="0"/>
              </a:rPr>
              <a:t>worship</a:t>
            </a:r>
            <a:endParaRPr lang="en-AU" sz="3200" b="1" dirty="0">
              <a:solidFill>
                <a:srgbClr val="FFFFFF"/>
              </a:solidFill>
              <a:effectLst>
                <a:glow rad="177800">
                  <a:srgbClr val="000000"/>
                </a:glow>
              </a:effectLst>
              <a:latin typeface="Tahoma" charset="0"/>
            </a:endParaRPr>
          </a:p>
        </p:txBody>
      </p:sp>
      <p:sp>
        <p:nvSpPr>
          <p:cNvPr id="353286" name="Text Box 6"/>
          <p:cNvSpPr txBox="1">
            <a:spLocks noChangeArrowheads="1"/>
          </p:cNvSpPr>
          <p:nvPr/>
        </p:nvSpPr>
        <p:spPr bwMode="auto">
          <a:xfrm>
            <a:off x="533400" y="3541713"/>
            <a:ext cx="8001000" cy="1073150"/>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blessed Ruth with protection, provision and family</a:t>
            </a:r>
            <a:endParaRPr lang="en-AU" sz="3200" b="1" dirty="0">
              <a:solidFill>
                <a:srgbClr val="FFFFFF"/>
              </a:solidFill>
              <a:effectLst>
                <a:glow rad="177800">
                  <a:srgbClr val="000000"/>
                </a:glow>
              </a:effectLst>
              <a:latin typeface="Tahoma" charset="0"/>
            </a:endParaRPr>
          </a:p>
        </p:txBody>
      </p:sp>
      <p:sp>
        <p:nvSpPr>
          <p:cNvPr id="353287" name="Text Box 7"/>
          <p:cNvSpPr txBox="1">
            <a:spLocks noChangeArrowheads="1"/>
          </p:cNvSpPr>
          <p:nvPr/>
        </p:nvSpPr>
        <p:spPr bwMode="auto">
          <a:xfrm>
            <a:off x="609600" y="1066800"/>
            <a:ext cx="8229600" cy="137795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2800" b="1" i="1" dirty="0" smtClean="0">
                <a:solidFill>
                  <a:srgbClr val="FFFFFF"/>
                </a:solidFill>
                <a:effectLst>
                  <a:glow rad="177800">
                    <a:srgbClr val="000000"/>
                  </a:glow>
                </a:effectLst>
                <a:latin typeface="Tahoma" charset="0"/>
              </a:rPr>
              <a:t>"</a:t>
            </a:r>
            <a:r>
              <a:rPr lang="en-US" sz="2800" b="1" i="1" dirty="0" smtClean="0">
                <a:solidFill>
                  <a:srgbClr val="FFFFFF"/>
                </a:solidFill>
                <a:effectLst>
                  <a:glow rad="177800">
                    <a:srgbClr val="000000"/>
                  </a:glow>
                </a:effectLst>
                <a:latin typeface="Tahoma" charset="0"/>
              </a:rPr>
              <a:t>Where </a:t>
            </a:r>
            <a:r>
              <a:rPr lang="en-US" sz="2800" b="1" i="1" dirty="0">
                <a:solidFill>
                  <a:srgbClr val="FFFFFF"/>
                </a:solidFill>
                <a:effectLst>
                  <a:glow rad="177800">
                    <a:srgbClr val="000000"/>
                  </a:glow>
                </a:effectLst>
                <a:latin typeface="Tahoma" charset="0"/>
              </a:rPr>
              <a:t>you go I will go, and where you stay I will stay.  Your people will be my people and your God my </a:t>
            </a:r>
            <a:r>
              <a:rPr lang="en-US" sz="2800" b="1" i="1" dirty="0" smtClean="0">
                <a:solidFill>
                  <a:srgbClr val="FFFFFF"/>
                </a:solidFill>
                <a:effectLst>
                  <a:glow rad="177800">
                    <a:srgbClr val="000000"/>
                  </a:glow>
                </a:effectLst>
                <a:latin typeface="Tahoma" charset="0"/>
              </a:rPr>
              <a:t>God</a:t>
            </a:r>
            <a:r>
              <a:rPr lang="en-US" altLang="ja-JP" sz="2800" b="1" i="1" dirty="0" smtClean="0">
                <a:solidFill>
                  <a:srgbClr val="FFFFFF"/>
                </a:solidFill>
                <a:effectLst>
                  <a:glow rad="177800">
                    <a:srgbClr val="000000"/>
                  </a:glow>
                </a:effectLst>
                <a:latin typeface="Tahoma" charset="0"/>
              </a:rPr>
              <a:t>"</a:t>
            </a:r>
            <a:r>
              <a:rPr lang="en-US" sz="2800" b="1" i="1" dirty="0" smtClean="0">
                <a:solidFill>
                  <a:srgbClr val="FFFFFF"/>
                </a:solidFill>
                <a:effectLst>
                  <a:glow rad="177800">
                    <a:srgbClr val="000000"/>
                  </a:glow>
                </a:effectLst>
                <a:latin typeface="Tahoma" charset="0"/>
              </a:rPr>
              <a:t>  </a:t>
            </a:r>
            <a:r>
              <a:rPr lang="en-US" sz="2800" b="1" i="1" dirty="0">
                <a:solidFill>
                  <a:srgbClr val="FFFFFF"/>
                </a:solidFill>
                <a:effectLst>
                  <a:glow rad="177800">
                    <a:srgbClr val="000000"/>
                  </a:glow>
                </a:effectLst>
                <a:latin typeface="Tahoma" charset="0"/>
              </a:rPr>
              <a:t>Ruth 1:16</a:t>
            </a:r>
            <a:endParaRPr lang="en-AU" sz="2800" b="1" i="1" dirty="0">
              <a:solidFill>
                <a:srgbClr val="FFFFFF"/>
              </a:solidFill>
              <a:effectLst>
                <a:glow rad="177800">
                  <a:srgbClr val="000000"/>
                </a:glow>
              </a:effectLst>
              <a:latin typeface="Tahoma"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en-US" sz="3600" b="1" kern="1200" dirty="0" smtClean="0">
                <a:solidFill>
                  <a:srgbClr val="FFFFFF"/>
                </a:solidFill>
                <a:effectLst/>
                <a:latin typeface="Tahoma"/>
                <a:ea typeface="ＭＳ Ｐゴシック"/>
                <a:cs typeface="ＭＳ Ｐゴシック"/>
              </a:rPr>
              <a:t>God</a:t>
            </a:r>
            <a:r>
              <a:rPr lang="fr-FR" sz="3600" b="1" kern="1200" dirty="0" smtClean="0">
                <a:solidFill>
                  <a:srgbClr val="FFFFFF"/>
                </a:solidFill>
                <a:effectLst/>
                <a:latin typeface="Tahoma"/>
                <a:ea typeface="ＭＳ Ｐゴシック"/>
                <a:cs typeface="ＭＳ Ｐゴシック"/>
              </a:rPr>
              <a:t>'</a:t>
            </a:r>
            <a:r>
              <a:rPr lang="en-US" sz="3600" b="1" kern="1200" dirty="0" smtClean="0">
                <a:solidFill>
                  <a:srgbClr val="FFFFFF"/>
                </a:solidFill>
                <a:effectLst/>
                <a:latin typeface="Tahoma"/>
                <a:ea typeface="ＭＳ Ｐゴシック"/>
                <a:cs typeface="ＭＳ Ｐゴシック"/>
              </a:rPr>
              <a:t>s Love is Impartial</a:t>
            </a:r>
            <a:endParaRPr lang="en-US" dirty="0">
              <a:solidFill>
                <a:srgbClr val="FFFFFF"/>
              </a:solidFill>
            </a:endParaRPr>
          </a:p>
        </p:txBody>
      </p:sp>
    </p:spTree>
    <p:extLst>
      <p:ext uri="{BB962C8B-B14F-4D97-AF65-F5344CB8AC3E}">
        <p14:creationId xmlns:p14="http://schemas.microsoft.com/office/powerpoint/2010/main" val="2389028907"/>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a:cs typeface="Arial"/>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en-US" b="1" dirty="0">
                <a:solidFill>
                  <a:srgbClr val="FFFFFF"/>
                </a:solidFill>
                <a:latin typeface="Arial"/>
                <a:ea typeface="ＭＳ Ｐゴシック" charset="0"/>
                <a:cs typeface="Arial"/>
              </a:rPr>
              <a:t>Summary Statement</a:t>
            </a:r>
          </a:p>
        </p:txBody>
      </p:sp>
      <p:sp>
        <p:nvSpPr>
          <p:cNvPr id="251911" name="Text Box 7"/>
          <p:cNvSpPr txBox="1">
            <a:spLocks noChangeArrowheads="1"/>
          </p:cNvSpPr>
          <p:nvPr/>
        </p:nvSpPr>
        <p:spPr bwMode="auto">
          <a:xfrm>
            <a:off x="304800" y="2819400"/>
            <a:ext cx="8839200" cy="2862322"/>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smtClean="0">
                <a:solidFill>
                  <a:srgbClr val="FFFFFF"/>
                </a:solidFill>
                <a:effectLst>
                  <a:outerShdw blurRad="38100" dist="38100" dir="2700000" algn="tl">
                    <a:srgbClr val="000000">
                      <a:alpha val="43137"/>
                    </a:srgbClr>
                  </a:outerShdw>
                </a:effectLst>
                <a:latin typeface="Arial"/>
                <a:cs typeface="Arial"/>
              </a:rPr>
              <a:t>Ruth</a:t>
            </a:r>
            <a:r>
              <a:rPr lang="fr-FR" altLang="ja-JP" sz="3600" b="1" i="1" dirty="0" smtClean="0">
                <a:solidFill>
                  <a:srgbClr val="FFFFFF"/>
                </a:solidFill>
                <a:effectLst>
                  <a:outerShdw blurRad="38100" dist="38100" dir="2700000" algn="tl">
                    <a:srgbClr val="000000">
                      <a:alpha val="43137"/>
                    </a:srgbClr>
                  </a:outerShdw>
                </a:effectLst>
                <a:latin typeface="Arial"/>
                <a:cs typeface="Arial"/>
              </a:rPr>
              <a:t>'</a:t>
            </a:r>
            <a:r>
              <a:rPr lang="en-US" sz="3600" b="1" i="1" dirty="0" smtClean="0">
                <a:solidFill>
                  <a:srgbClr val="FFFFFF"/>
                </a:solidFill>
                <a:effectLst>
                  <a:outerShdw blurRad="38100" dist="38100" dir="2700000" algn="tl">
                    <a:srgbClr val="000000">
                      <a:alpha val="43137"/>
                    </a:srgbClr>
                  </a:outerShdw>
                </a:effectLst>
                <a:latin typeface="Arial"/>
                <a:cs typeface="Arial"/>
              </a:rPr>
              <a:t>s </a:t>
            </a:r>
            <a:r>
              <a:rPr lang="en-US" sz="3600" b="1" i="1" dirty="0">
                <a:solidFill>
                  <a:srgbClr val="FFFFFF"/>
                </a:solidFill>
                <a:effectLst>
                  <a:outerShdw blurRad="38100" dist="38100" dir="2700000" algn="tl">
                    <a:srgbClr val="000000">
                      <a:alpha val="43137"/>
                    </a:srgbClr>
                  </a:outerShdw>
                </a:effectLst>
                <a:latin typeface="Arial"/>
                <a:cs typeface="Arial"/>
              </a:rPr>
              <a:t>devotion to Naomi benefits both of them by </a:t>
            </a:r>
            <a:r>
              <a:rPr lang="en-US" sz="3600" b="1" i="1" dirty="0" smtClean="0">
                <a:solidFill>
                  <a:srgbClr val="FFFFFF"/>
                </a:solidFill>
                <a:effectLst>
                  <a:outerShdw blurRad="38100" dist="38100" dir="2700000" algn="tl">
                    <a:srgbClr val="000000">
                      <a:alpha val="43137"/>
                    </a:srgbClr>
                  </a:outerShdw>
                </a:effectLst>
                <a:latin typeface="Arial"/>
                <a:cs typeface="Arial"/>
              </a:rPr>
              <a:t>God</a:t>
            </a:r>
            <a:r>
              <a:rPr lang="fr-FR" altLang="ja-JP" sz="3600" b="1" i="1" dirty="0" smtClean="0">
                <a:solidFill>
                  <a:srgbClr val="FFFFFF"/>
                </a:solidFill>
                <a:effectLst>
                  <a:outerShdw blurRad="38100" dist="38100" dir="2700000" algn="tl">
                    <a:srgbClr val="000000">
                      <a:alpha val="43137"/>
                    </a:srgbClr>
                  </a:outerShdw>
                </a:effectLst>
                <a:latin typeface="Arial"/>
                <a:cs typeface="Arial"/>
              </a:rPr>
              <a:t>'</a:t>
            </a:r>
            <a:r>
              <a:rPr lang="en-US" sz="3600" b="1" i="1" dirty="0" smtClean="0">
                <a:solidFill>
                  <a:srgbClr val="FFFFFF"/>
                </a:solidFill>
                <a:effectLst>
                  <a:outerShdw blurRad="38100" dist="38100" dir="2700000" algn="tl">
                    <a:srgbClr val="000000">
                      <a:alpha val="43137"/>
                    </a:srgbClr>
                  </a:outerShdw>
                </a:effectLst>
                <a:latin typeface="Arial"/>
                <a:cs typeface="Arial"/>
              </a:rPr>
              <a:t>s </a:t>
            </a:r>
            <a:r>
              <a:rPr lang="en-US" sz="3600" b="1" i="1" dirty="0">
                <a:solidFill>
                  <a:srgbClr val="FFFFFF"/>
                </a:solidFill>
                <a:effectLst>
                  <a:outerShdw blurRad="38100" dist="38100" dir="2700000" algn="tl">
                    <a:srgbClr val="000000">
                      <a:alpha val="43137"/>
                    </a:srgbClr>
                  </a:outerShdw>
                </a:effectLst>
                <a:latin typeface="Arial"/>
                <a:cs typeface="Arial"/>
              </a:rPr>
              <a:t>provision of food, a home, and participation in the Davidic and messianic line to show how God blesses those who help others.</a:t>
            </a:r>
            <a:endParaRPr lang="en-US" sz="3600" b="1" i="1" dirty="0">
              <a:solidFill>
                <a:srgbClr val="FFFFFF"/>
              </a:solidFill>
              <a:effectLst>
                <a:outerShdw blurRad="38100" dist="38100" dir="2700000" algn="tl">
                  <a:srgbClr val="000000">
                    <a:alpha val="43137"/>
                  </a:srgbClr>
                </a:outerShdw>
              </a:effectLst>
              <a:latin typeface="Arial"/>
              <a:ea typeface="Times New Roman" charset="0"/>
              <a:cs typeface="Arial"/>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en-US" dirty="0">
                <a:solidFill>
                  <a:schemeClr val="bg1"/>
                </a:solidFill>
                <a:latin typeface="Arial Black" charset="0"/>
                <a:ea typeface="ＭＳ Ｐゴシック" charset="0"/>
                <a:cs typeface="ＭＳ Ｐゴシック" charset="0"/>
              </a:rPr>
              <a:t>Application</a:t>
            </a:r>
          </a:p>
        </p:txBody>
      </p:sp>
      <p:sp>
        <p:nvSpPr>
          <p:cNvPr id="252933" name="Text Box 5"/>
          <p:cNvSpPr txBox="1">
            <a:spLocks noChangeArrowheads="1"/>
          </p:cNvSpPr>
          <p:nvPr/>
        </p:nvSpPr>
        <p:spPr bwMode="auto">
          <a:xfrm>
            <a:off x="1371600" y="5146675"/>
            <a:ext cx="6248400" cy="171926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9600" b="1">
                <a:solidFill>
                  <a:srgbClr val="FFFFFF"/>
                </a:solidFill>
                <a:latin typeface="Arial Black" charset="0"/>
                <a:ea typeface="宋体" charset="0"/>
                <a:cs typeface="宋体" charset="0"/>
              </a:rPr>
              <a:t>others?</a:t>
            </a:r>
            <a:endParaRPr lang="en-US" sz="9600" b="1">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28758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4800" b="1">
                <a:solidFill>
                  <a:srgbClr val="FFFFFF"/>
                </a:solidFill>
                <a:effectLst>
                  <a:glow rad="228600">
                    <a:srgbClr val="000000"/>
                  </a:glow>
                </a:effectLst>
                <a:latin typeface="Arial" charset="0"/>
              </a:rPr>
              <a:t>Do you live for yourself?</a:t>
            </a:r>
          </a:p>
          <a:p>
            <a:pPr algn="ctr" defTabSz="914400" fontAlgn="base">
              <a:spcBef>
                <a:spcPct val="0"/>
              </a:spcBef>
              <a:spcAft>
                <a:spcPct val="0"/>
              </a:spcAft>
            </a:pPr>
            <a:r>
              <a:rPr lang="en-US" sz="4800" b="1">
                <a:solidFill>
                  <a:srgbClr val="FFFFFF"/>
                </a:solidFill>
                <a:effectLst>
                  <a:glow rad="228600">
                    <a:srgbClr val="000000"/>
                  </a:glow>
                </a:effectLst>
                <a:latin typeface="Arial" charset="0"/>
              </a:rPr>
              <a:t>Or do you live for…</a:t>
            </a:r>
            <a:endParaRPr lang="en-US" sz="4800" b="1">
              <a:solidFill>
                <a:srgbClr val="FFFFFF"/>
              </a:solidFill>
              <a:effectLst>
                <a:glow rad="228600">
                  <a:srgbClr val="000000"/>
                </a:glow>
              </a:effectLst>
              <a:latin typeface="Arial"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4800" b="1" i="1" dirty="0" smtClean="0">
                <a:solidFill>
                  <a:srgbClr val="000000"/>
                </a:solidFill>
                <a:latin typeface="Arial" charset="0"/>
                <a:ea typeface="ＭＳ Ｐゴシック" charset="0"/>
                <a:cs typeface="ＭＳ Ｐゴシック" charset="0"/>
              </a:rPr>
              <a:t>Ruth</a:t>
            </a:r>
            <a:endParaRPr lang="en-US" sz="4800" b="1" i="1" dirty="0">
              <a:solidFill>
                <a:srgbClr val="000000"/>
              </a:solidFill>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396548" y="1557629"/>
            <a:ext cx="7996816" cy="1446653"/>
          </a:xfrm>
          <a:noFill/>
          <a:ln>
            <a:noFill/>
          </a:ln>
          <a:effectLst/>
          <a:ex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r>
              <a:rPr lang="en-US" sz="6000" b="1" i="1" kern="1200" dirty="0">
                <a:solidFill>
                  <a:schemeClr val="tx1"/>
                </a:solidFill>
                <a:effectLst/>
                <a:latin typeface="Arial" charset="0"/>
                <a:ea typeface="ＭＳ Ｐゴシック" charset="0"/>
                <a:cs typeface="ＭＳ Ｐゴシック" charset="0"/>
              </a:rPr>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smtClean="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smtClean="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30070385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a:extLst/>
        </p:spPr>
        <p:txBody>
          <a:bodyPr/>
          <a:lstStyle/>
          <a:p>
            <a:pPr>
              <a:defRPr/>
            </a:pPr>
            <a:r>
              <a:rPr lang="en-US" sz="3600" b="1" dirty="0">
                <a:effectLst>
                  <a:glow rad="127000">
                    <a:schemeClr val="tx1"/>
                  </a:glow>
                </a:effectLst>
                <a:latin typeface="Arial" charset="0"/>
                <a:ea typeface="ＭＳ Ｐゴシック" charset="0"/>
                <a:cs typeface="ＭＳ Ｐゴシック" charset="0"/>
              </a:rPr>
              <a:t>Which person in </a:t>
            </a:r>
            <a:r>
              <a:rPr lang="en-US" sz="3600" b="1" i="1" dirty="0">
                <a:effectLst>
                  <a:glow rad="127000">
                    <a:schemeClr val="tx1"/>
                  </a:glow>
                </a:effectLst>
                <a:latin typeface="Arial" charset="0"/>
                <a:ea typeface="ＭＳ Ｐゴシック" charset="0"/>
                <a:cs typeface="ＭＳ Ｐゴシック" charset="0"/>
              </a:rPr>
              <a:t>your world</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is God telling you to help?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4109430852"/>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smtClean="0">
                <a:solidFill>
                  <a:schemeClr val="tx1"/>
                </a:solidFill>
              </a:rPr>
              <a:t>Black</a:t>
            </a:r>
            <a:endParaRPr lang="en-US" dirty="0">
              <a:solidFill>
                <a:schemeClr val="tx1"/>
              </a:solidFill>
            </a:endParaRPr>
          </a:p>
        </p:txBody>
      </p:sp>
    </p:spTree>
    <p:extLst>
      <p:ext uri="{BB962C8B-B14F-4D97-AF65-F5344CB8AC3E}">
        <p14:creationId xmlns:p14="http://schemas.microsoft.com/office/powerpoint/2010/main" val="2678309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a:t>
            </a:r>
            <a:r>
              <a:rPr lang="en-US" sz="2800" b="1" dirty="0" smtClean="0">
                <a:solidFill>
                  <a:srgbClr val="FFFFFF"/>
                </a:solidFill>
                <a:latin typeface="Arial" charset="0"/>
                <a:ea typeface="ＭＳ Ｐゴシック" charset="0"/>
              </a:rPr>
              <a:t>T Preaching link </a:t>
            </a:r>
            <a:r>
              <a:rPr lang="en-US" sz="2800" b="1" dirty="0">
                <a:solidFill>
                  <a:srgbClr val="FFFFFF"/>
                </a:solidFill>
                <a:latin typeface="Arial" charset="0"/>
                <a:ea typeface="ＭＳ Ｐゴシック" charset="0"/>
              </a:rPr>
              <a:t>at </a:t>
            </a:r>
            <a:r>
              <a:rPr lang="en-US" sz="2800" b="1" dirty="0" err="1">
                <a:solidFill>
                  <a:srgbClr val="FFFFFF"/>
                </a:solidFill>
                <a:latin typeface="Arial" charset="0"/>
                <a:ea typeface="ＭＳ Ｐゴシック" charset="0"/>
              </a:rPr>
              <a:t>B</a:t>
            </a:r>
            <a:r>
              <a:rPr lang="en-US" sz="2800" b="1" dirty="0" err="1" smtClean="0">
                <a:solidFill>
                  <a:srgbClr val="FFFFFF"/>
                </a:solidFill>
                <a:latin typeface="Arial" charset="0"/>
                <a:ea typeface="ＭＳ Ｐゴシック" charset="0"/>
              </a:rPr>
              <a:t>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dirty="0">
                <a:solidFill>
                  <a:srgbClr val="FFFFFF"/>
                </a:solidFill>
                <a:latin typeface="Arial" charset="0"/>
                <a:cs typeface="Arial" charset="0"/>
              </a:rPr>
              <a:t>Get this </a:t>
            </a:r>
            <a:r>
              <a:rPr lang="en-US" sz="3200" b="1" dirty="0" smtClean="0">
                <a:solidFill>
                  <a:srgbClr val="FFFFFF"/>
                </a:solidFill>
                <a:latin typeface="Arial" charset="0"/>
                <a:cs typeface="Arial" charset="0"/>
              </a:rPr>
              <a:t>presentation and script </a:t>
            </a:r>
            <a:r>
              <a:rPr lang="en-US" sz="3200" b="1" dirty="0">
                <a:solidFill>
                  <a:srgbClr val="FFFFFF"/>
                </a:solidFill>
                <a:latin typeface="Arial" charset="0"/>
                <a:cs typeface="Arial" charset="0"/>
              </a:rPr>
              <a:t>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25917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Contrasts</a:t>
            </a: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Faithlessness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Faithfulness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Immorality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Fidelity, righteousness, purity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Idolatry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Following the true God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Decline, debasement, disloyalty</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Devotion</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Lust</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Love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War</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Peace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Cruelty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Kindness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Bad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Benefits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Anarchy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Monarchy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Tribal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National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Saul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David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Disobedience leads to sorrow</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Obedient faith leads to blessing</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darkness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light</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Judges</a:t>
            </a: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en-US" sz="3600" kern="1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Ruth</a:t>
            </a:r>
          </a:p>
        </p:txBody>
      </p:sp>
    </p:spTree>
    <p:extLst>
      <p:ext uri="{BB962C8B-B14F-4D97-AF65-F5344CB8AC3E}">
        <p14:creationId xmlns:p14="http://schemas.microsoft.com/office/powerpoint/2010/main" val="27256717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a:ex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
        <p:nvSpPr>
          <p:cNvPr id="6" name="Rectangle 7"/>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6000" b="1" i="1">
                <a:ea typeface="ＭＳ Ｐゴシック" charset="0"/>
              </a:rPr>
              <a:t>Two ways!</a:t>
            </a:r>
          </a:p>
        </p:txBody>
      </p:sp>
    </p:spTree>
    <p:extLst>
      <p:ext uri="{BB962C8B-B14F-4D97-AF65-F5344CB8AC3E}">
        <p14:creationId xmlns:p14="http://schemas.microsoft.com/office/powerpoint/2010/main" val="20042759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a:ex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5362888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left)">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35"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anim calcmode="lin" valueType="num">
                                      <p:cBhvr>
                                        <p:cTn id="13" dur="2000" fill="hold"/>
                                        <p:tgtEl>
                                          <p:spTgt spid="6"/>
                                        </p:tgtEl>
                                        <p:attrNameLst>
                                          <p:attrName>style.rotation</p:attrName>
                                        </p:attrNameLst>
                                      </p:cBhvr>
                                      <p:tavLst>
                                        <p:tav tm="0">
                                          <p:val>
                                            <p:fltVal val="720"/>
                                          </p:val>
                                        </p:tav>
                                        <p:tav tm="100000">
                                          <p:val>
                                            <p:fltVal val="0"/>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smtClean="0">
                <a:solidFill>
                  <a:schemeClr val="tx1"/>
                </a:solidFill>
                <a:latin typeface="Arial" charset="0"/>
                <a:ea typeface="Osaka" charset="0"/>
                <a:cs typeface="Arial" charset="0"/>
              </a:rPr>
              <a:t>Slides on </a:t>
            </a:r>
            <a:br>
              <a:rPr lang="en-US" sz="8800" dirty="0" smtClean="0">
                <a:solidFill>
                  <a:schemeClr val="tx1"/>
                </a:solidFill>
                <a:latin typeface="Arial" charset="0"/>
                <a:ea typeface="Osaka" charset="0"/>
                <a:cs typeface="Arial" charset="0"/>
              </a:rPr>
            </a:br>
            <a:r>
              <a:rPr lang="en-US" sz="8800" dirty="0" smtClean="0">
                <a:solidFill>
                  <a:schemeClr val="bg1"/>
                </a:solidFill>
                <a:latin typeface="Arial" charset="0"/>
                <a:ea typeface="Osaka" charset="0"/>
                <a:cs typeface="Arial" charset="0"/>
              </a:rPr>
              <a:t>Ruth 1</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30913202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Food &amp; Protection</a:t>
              </a: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Messianic Ancestry</a:t>
              </a: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Revealed</a:t>
              </a: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Rewarded</a:t>
              </a: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Naomi</a:t>
              </a: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Boaz</a:t>
              </a: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a:t>
              </a:r>
              <a:r>
                <a:rPr lang="en-US" altLang="zh-CN" sz="2400" b="1" dirty="0" smtClean="0">
                  <a:solidFill>
                    <a:srgbClr val="FFFFFF"/>
                  </a:solidFill>
                  <a:latin typeface="Arial Narrow" pitchFamily="-111" charset="0"/>
                  <a:ea typeface="宋体" pitchFamily="-111" charset="-122"/>
                  <a:cs typeface="宋体" pitchFamily="-111" charset="-122"/>
                </a:rPr>
                <a:t>1–2</a:t>
              </a:r>
              <a:endParaRPr lang="en-US" altLang="zh-CN" sz="2400" b="1" dirty="0">
                <a:solidFill>
                  <a:srgbClr val="FFFFFF"/>
                </a:solidFill>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a:t>
              </a:r>
              <a:r>
                <a:rPr lang="en-US" altLang="zh-CN" sz="2400" b="1" dirty="0" smtClean="0">
                  <a:solidFill>
                    <a:srgbClr val="FFFFFF"/>
                  </a:solidFill>
                  <a:latin typeface="Arial Narrow" pitchFamily="-111" charset="0"/>
                  <a:ea typeface="宋体" pitchFamily="-111" charset="-122"/>
                  <a:cs typeface="宋体" pitchFamily="-111" charset="-122"/>
                </a:rPr>
                <a:t>3–4</a:t>
              </a:r>
              <a:endParaRPr lang="en-US" altLang="zh-CN" sz="2400" b="1" dirty="0">
                <a:solidFill>
                  <a:srgbClr val="FFFFFF"/>
                </a:solidFill>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Selflessness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Shown</a:t>
              </a: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Temporal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Redemption</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Requested</a:t>
              </a: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Eternal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Reward</a:t>
              </a: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Redeem</a:t>
              </a: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Death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Naomi</a:t>
              </a: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Boaz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Ruth</a:t>
              </a: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Birth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Moab</a:t>
              </a: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Fields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Threshing Floor</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Gate</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30 Years</a:t>
            </a: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2987824" y="0"/>
            <a:ext cx="2959968"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en-US" dirty="0">
                <a:solidFill>
                  <a:schemeClr val="bg1"/>
                </a:solidFill>
                <a:latin typeface="Arial Black" pitchFamily="-111" charset="0"/>
                <a:ea typeface="+mj-ea"/>
                <a:cs typeface="+mj-cs"/>
              </a:rPr>
              <a:t>Ruth</a:t>
            </a: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1475656" y="639763"/>
            <a:ext cx="612068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3200" b="1">
                <a:solidFill>
                  <a:srgbClr val="FFFFFF"/>
                </a:solidFill>
                <a:latin typeface="Arial Narrow" charset="0"/>
                <a:ea typeface="宋体" charset="0"/>
                <a:cs typeface="宋体" charset="0"/>
              </a:rPr>
              <a:t> God Rewards the Selfless</a:t>
            </a:r>
            <a:endParaRPr lang="en-US" sz="3200" b="1">
              <a:solidFill>
                <a:srgbClr val="FFFFFF"/>
              </a:solidFill>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40632088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en-US" sz="4800" b="1" kern="1200" dirty="0">
                <a:solidFill>
                  <a:schemeClr val="bg1"/>
                </a:solidFill>
                <a:latin typeface="Arial Narrow" pitchFamily="-111" charset="0"/>
                <a:ea typeface="+mn-ea"/>
                <a:cs typeface="+mn-cs"/>
              </a:rPr>
              <a:t>Ruth 1</a:t>
            </a: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en-US" sz="2800" b="1" kern="1200" dirty="0">
                <a:solidFill>
                  <a:schemeClr val="bg1"/>
                </a:solidFill>
                <a:latin typeface="Arial Narrow" pitchFamily="-111" charset="0"/>
                <a:ea typeface="+mn-ea"/>
                <a:cs typeface="+mn-cs"/>
              </a:rPr>
              <a:t>Harvest slides from Mahlon Friesen, FBC Yucaipa, CA, 2000</a:t>
            </a:r>
          </a:p>
        </p:txBody>
      </p:sp>
    </p:spTree>
    <p:extLst>
      <p:ext uri="{BB962C8B-B14F-4D97-AF65-F5344CB8AC3E}">
        <p14:creationId xmlns:p14="http://schemas.microsoft.com/office/powerpoint/2010/main" val="85441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Bethlehem</a:t>
            </a: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Kerak</a:t>
            </a: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Jericho</a:t>
            </a: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Arnon</a:t>
            </a: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Jerusalem</a:t>
            </a: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2000" b="1" i="1">
                <a:solidFill>
                  <a:srgbClr val="FFFFFF"/>
                </a:solidFill>
                <a:latin typeface="Arial"/>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MOAB</a:t>
            </a: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en-US" altLang="zh-CN" b="1">
                <a:solidFill>
                  <a:schemeClr val="bg1"/>
                </a:solidFill>
                <a:ea typeface="宋体" charset="0"/>
              </a:rPr>
              <a:t>Geography of Ruth</a:t>
            </a:r>
            <a:endParaRPr lang="en-US" b="1">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en-US" b="1" dirty="0" smtClean="0">
                <a:solidFill>
                  <a:srgbClr val="FFFFFF"/>
                </a:solidFill>
              </a:rPr>
              <a:t>The Often Quoted Saying</a:t>
            </a:r>
            <a:endParaRPr lang="en-US" b="1" dirty="0">
              <a:solidFill>
                <a:srgbClr val="FFFFFF"/>
              </a:solidFill>
            </a:endParaRPr>
          </a:p>
        </p:txBody>
      </p:sp>
      <p:sp>
        <p:nvSpPr>
          <p:cNvPr id="3" name="Text Box 24"/>
          <p:cNvSpPr txBox="1">
            <a:spLocks noChangeArrowheads="1"/>
          </p:cNvSpPr>
          <p:nvPr/>
        </p:nvSpPr>
        <p:spPr bwMode="auto">
          <a:xfrm rot="600000">
            <a:off x="477030" y="2252687"/>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7200" b="1" dirty="0" smtClean="0">
                <a:solidFill>
                  <a:srgbClr val="FFFFFF"/>
                </a:solidFill>
                <a:latin typeface="Arial Black" charset="0"/>
                <a:ea typeface="宋体" charset="0"/>
                <a:cs typeface="宋体" charset="0"/>
              </a:rPr>
              <a:t>"God helps those </a:t>
            </a:r>
            <a:r>
              <a:rPr lang="en-US" altLang="zh-CN" sz="7200" b="1" dirty="0">
                <a:solidFill>
                  <a:srgbClr val="FFFFFF"/>
                </a:solidFill>
                <a:latin typeface="Arial Black" charset="0"/>
                <a:ea typeface="宋体" charset="0"/>
                <a:cs typeface="宋体" charset="0"/>
              </a:rPr>
              <a:t>who help </a:t>
            </a:r>
            <a:r>
              <a:rPr lang="en-US" altLang="zh-CN" sz="7200" b="1" dirty="0" smtClean="0">
                <a:solidFill>
                  <a:srgbClr val="FFFF00"/>
                </a:solidFill>
                <a:latin typeface="Arial Black" charset="0"/>
                <a:ea typeface="宋体" charset="0"/>
                <a:cs typeface="宋体" charset="0"/>
              </a:rPr>
              <a:t>themselves</a:t>
            </a:r>
            <a:r>
              <a:rPr lang="en-US" altLang="zh-CN" sz="7200" b="1" dirty="0" smtClean="0">
                <a:solidFill>
                  <a:srgbClr val="FFFFFF"/>
                </a:solidFill>
                <a:latin typeface="Arial Black" charset="0"/>
                <a:ea typeface="宋体" charset="0"/>
                <a:cs typeface="宋体" charset="0"/>
              </a:rPr>
              <a:t>"</a:t>
            </a:r>
            <a:endParaRPr lang="en-US" sz="7200" b="1" dirty="0">
              <a:solidFill>
                <a:srgbClr val="FFFFFF"/>
              </a:solidFill>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b="1" dirty="0" smtClean="0">
                <a:solidFill>
                  <a:srgbClr val="FFFFFF"/>
                </a:solidFill>
              </a:rPr>
              <a:t>In the Bible?</a:t>
            </a:r>
            <a:endParaRPr lang="en-US" b="1" dirty="0">
              <a:solidFill>
                <a:srgbClr val="FFFFFF"/>
              </a:solidFill>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b="1" dirty="0" smtClean="0">
                <a:solidFill>
                  <a:srgbClr val="FFFFFF"/>
                </a:solidFill>
              </a:rPr>
              <a:t>2 Heresies 4:7</a:t>
            </a:r>
            <a:endParaRPr lang="en-US" b="1" dirty="0">
              <a:solidFill>
                <a:srgbClr val="FFFFFF"/>
              </a:solidFill>
            </a:endParaRPr>
          </a:p>
        </p:txBody>
      </p:sp>
    </p:spTree>
    <p:extLst>
      <p:ext uri="{BB962C8B-B14F-4D97-AF65-F5344CB8AC3E}">
        <p14:creationId xmlns:p14="http://schemas.microsoft.com/office/powerpoint/2010/main" val="1390231297"/>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 </a:t>
            </a:r>
            <a:r>
              <a:rPr lang="en-US" sz="4000" b="1" dirty="0" smtClean="0">
                <a:solidFill>
                  <a:srgbClr val="FFFFFF"/>
                </a:solidFill>
                <a:effectLst>
                  <a:glow rad="228600">
                    <a:srgbClr val="000000"/>
                  </a:glow>
                </a:effectLst>
                <a:latin typeface="Arial" pitchFamily="-111" charset="0"/>
                <a:ea typeface="ＭＳ Ｐゴシック" charset="0"/>
                <a:cs typeface="ＭＳ Ｐゴシック" charset="0"/>
              </a:rPr>
              <a:t>1:6</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cs typeface="ＭＳ Ｐゴシック"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Consider the </a:t>
            </a:r>
            <a:r>
              <a:rPr lang="en-US" sz="4000" b="1">
                <a:solidFill>
                  <a:srgbClr val="FFFF00"/>
                </a:solidFill>
                <a:effectLst>
                  <a:glow rad="228600">
                    <a:srgbClr val="000000"/>
                  </a:glow>
                </a:effectLst>
                <a:latin typeface="Arial" charset="0"/>
                <a:ea typeface="Lucida Grande" charset="0"/>
                <a:cs typeface="Lucida Grande" charset="0"/>
              </a:rPr>
              <a:t>possibilities</a:t>
            </a:r>
            <a:r>
              <a:rPr lang="en-US" sz="4000" b="1">
                <a:solidFill>
                  <a:srgbClr val="FFFFFF"/>
                </a:solidFill>
                <a:effectLst>
                  <a:glow rad="228600">
                    <a:srgbClr val="000000"/>
                  </a:glow>
                </a:effectLst>
                <a:latin typeface="Arial" charset="0"/>
                <a:ea typeface="Lucida Grande" charset="0"/>
                <a:cs typeface="Lucida Grande" charset="0"/>
              </a:rPr>
              <a:t> 6-10</a:t>
            </a:r>
          </a:p>
          <a:p>
            <a:pPr lvl="3" defTabSz="914400" eaLnBrk="1" fontAlgn="base" hangingPunct="1">
              <a:spcBef>
                <a:spcPct val="50000"/>
              </a:spcBef>
              <a:spcAft>
                <a:spcPct val="0"/>
              </a:spcAft>
            </a:pPr>
            <a:r>
              <a:rPr lang="en-US">
                <a:solidFill>
                  <a:srgbClr val="FFFFFF"/>
                </a:solidFill>
                <a:effectLst>
                  <a:glow rad="228600">
                    <a:srgbClr val="000000"/>
                  </a:glow>
                </a:effectLst>
                <a:latin typeface="Monotype Sorts" charset="0"/>
                <a:cs typeface="Times New Roman" charset="0"/>
              </a:rPr>
              <a:t>	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Judah 6-7</a:t>
            </a:r>
          </a:p>
          <a:p>
            <a:pPr defTabSz="914400" eaLnBrk="1" fontAlgn="base" hangingPunct="1">
              <a:spcBef>
                <a:spcPct val="50000"/>
              </a:spcBef>
              <a:spcAft>
                <a:spcPct val="0"/>
              </a:spcAft>
            </a:pPr>
            <a:r>
              <a:rPr lang="en-US" sz="3600" b="1">
                <a:solidFill>
                  <a:srgbClr val="FFFFFF"/>
                </a:solidFill>
                <a:effectLst>
                  <a:glow rad="228600">
                    <a:srgbClr val="000000"/>
                  </a:glow>
                </a:effectLst>
                <a:latin typeface="Arial" charset="0"/>
                <a:cs typeface="Times New Roman" charset="0"/>
              </a:rPr>
              <a:t>		</a:t>
            </a:r>
            <a:r>
              <a:rPr lang="en-US">
                <a:solidFill>
                  <a:srgbClr val="FFFFFF"/>
                </a:solidFill>
                <a:effectLst>
                  <a:glow rad="228600">
                    <a:srgbClr val="000000"/>
                  </a:glow>
                </a:effectLst>
                <a:latin typeface="Monotype Sorts" charset="0"/>
                <a:cs typeface="Times New Roman" charset="0"/>
              </a:rPr>
              <a:t>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Moab 8-10</a:t>
            </a:r>
          </a:p>
          <a:p>
            <a:pPr lvl="2" defTabSz="914400" fontAlgn="base">
              <a:spcBef>
                <a:spcPct val="0"/>
              </a:spcBef>
              <a:spcAft>
                <a:spcPct val="0"/>
              </a:spcAft>
              <a:buFont typeface="Wingdings 2" charset="0"/>
              <a:buNone/>
            </a:pPr>
            <a:endParaRPr lang="en-US" sz="3600" b="1">
              <a:solidFill>
                <a:srgbClr val="FFFFFF"/>
              </a:solidFill>
              <a:effectLst>
                <a:glow rad="228600">
                  <a:srgbClr val="000000"/>
                </a:glow>
              </a:effectLst>
              <a:latin typeface="Arial" charset="0"/>
              <a:ea typeface="Times New Roman" charset="0"/>
              <a:cs typeface="Times New Roman" charset="0"/>
            </a:endParaRPr>
          </a:p>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ea typeface="Times New Roman" charset="0"/>
                <a:cs typeface="Times New Roman"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Contemplate the </a:t>
            </a:r>
            <a:r>
              <a:rPr lang="en-US" sz="4000" b="1">
                <a:solidFill>
                  <a:srgbClr val="FFFF00"/>
                </a:solidFill>
                <a:effectLst>
                  <a:glow rad="228600">
                    <a:srgbClr val="000000"/>
                  </a:glow>
                </a:effectLst>
                <a:latin typeface="Arial" charset="0"/>
                <a:ea typeface="Lucida Grande" charset="0"/>
                <a:cs typeface="Lucida Grande" charset="0"/>
              </a:rPr>
              <a:t>probabilities</a:t>
            </a:r>
            <a:r>
              <a:rPr lang="en-US" sz="4000" b="1">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1</a:t>
            </a:r>
          </a:p>
        </p:txBody>
      </p:sp>
    </p:spTree>
    <p:extLst>
      <p:ext uri="{BB962C8B-B14F-4D97-AF65-F5344CB8AC3E}">
        <p14:creationId xmlns:p14="http://schemas.microsoft.com/office/powerpoint/2010/main" val="4175060775"/>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a:t>
            </a:r>
            <a:r>
              <a:rPr lang="en-US" sz="4000" b="1" dirty="0" smtClean="0">
                <a:solidFill>
                  <a:srgbClr val="FFFFFF"/>
                </a:solidFill>
                <a:effectLst>
                  <a:glow rad="228600">
                    <a:srgbClr val="000000">
                      <a:alpha val="75000"/>
                    </a:srgbClr>
                  </a:glow>
                </a:effectLst>
                <a:latin typeface="Arial" pitchFamily="-111" charset="0"/>
                <a:ea typeface="ＭＳ Ｐゴシック" charset="0"/>
                <a:cs typeface="ＭＳ Ｐゴシック" charset="0"/>
              </a:rPr>
              <a:t>1:6</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Choose your </a:t>
            </a:r>
            <a:r>
              <a:rPr lang="en-US" sz="4000" b="1" dirty="0">
                <a:solidFill>
                  <a:srgbClr val="FFFF00"/>
                </a:solidFill>
                <a:effectLst>
                  <a:glow rad="228600">
                    <a:srgbClr val="000000">
                      <a:alpha val="75000"/>
                    </a:srgbClr>
                  </a:glow>
                </a:effectLst>
                <a:latin typeface="Arial" charset="0"/>
                <a:ea typeface="Lucida Grande" charset="0"/>
                <a:cs typeface="Lucida Grande" charset="0"/>
              </a:rPr>
              <a:t>priorities</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600" b="1" dirty="0" smtClean="0">
                <a:solidFill>
                  <a:srgbClr val="FFFFFF"/>
                </a:solidFill>
                <a:effectLst>
                  <a:glow rad="228600">
                    <a:srgbClr val="000000">
                      <a:alpha val="75000"/>
                    </a:srgbClr>
                  </a:glow>
                </a:effectLst>
                <a:latin typeface="Arial" charset="0"/>
                <a:cs typeface="Times New Roman" charset="0"/>
              </a:rPr>
              <a:t>•</a:t>
            </a:r>
            <a:r>
              <a:rPr lang="en-US" sz="3600" b="1" dirty="0">
                <a:solidFill>
                  <a:srgbClr val="FFFFFF"/>
                </a:solidFill>
                <a:effectLst>
                  <a:glow rad="228600">
                    <a:srgbClr val="000000">
                      <a:alpha val="75000"/>
                    </a:srgbClr>
                  </a:glow>
                </a:effectLst>
                <a:latin typeface="Arial" charset="0"/>
                <a:cs typeface="Times New Roman" charset="0"/>
              </a:rPr>
              <a:t>  Geography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600" b="1" dirty="0" smtClean="0">
                <a:solidFill>
                  <a:srgbClr val="FFFFFF"/>
                </a:solidFill>
                <a:effectLst>
                  <a:glow rad="228600">
                    <a:srgbClr val="000000">
                      <a:alpha val="75000"/>
                    </a:srgbClr>
                  </a:glow>
                </a:effectLst>
                <a:latin typeface="Arial" charset="0"/>
                <a:cs typeface="Times New Roman" charset="0"/>
              </a:rPr>
              <a:t>•</a:t>
            </a:r>
            <a:r>
              <a:rPr lang="en-US" sz="3600" b="1" dirty="0">
                <a:solidFill>
                  <a:srgbClr val="FFFFFF"/>
                </a:solidFill>
                <a:effectLst>
                  <a:glow rad="228600">
                    <a:srgbClr val="000000">
                      <a:alpha val="75000"/>
                    </a:srgbClr>
                  </a:glow>
                </a:effectLst>
                <a:latin typeface="Arial" charset="0"/>
                <a:cs typeface="Times New Roman" charset="0"/>
              </a:rPr>
              <a:t>  Genealogy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600" b="1" dirty="0" smtClean="0">
                <a:solidFill>
                  <a:srgbClr val="FFFFFF"/>
                </a:solidFill>
                <a:effectLst>
                  <a:glow rad="228600">
                    <a:srgbClr val="000000">
                      <a:alpha val="75000"/>
                    </a:srgbClr>
                  </a:glow>
                </a:effectLst>
                <a:latin typeface="Arial" charset="0"/>
                <a:cs typeface="Times New Roman" charset="0"/>
              </a:rPr>
              <a:t>•</a:t>
            </a:r>
            <a:r>
              <a:rPr lang="en-US" sz="3600" b="1" dirty="0">
                <a:solidFill>
                  <a:srgbClr val="FFFFFF"/>
                </a:solidFill>
                <a:effectLst>
                  <a:glow rad="228600">
                    <a:srgbClr val="000000">
                      <a:alpha val="75000"/>
                    </a:srgbClr>
                  </a:glow>
                </a:effectLst>
                <a:latin typeface="Arial" charset="0"/>
                <a:cs typeface="Times New Roman" charset="0"/>
              </a:rPr>
              <a:t>  Theology </a:t>
            </a: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alpha val="75000"/>
                    </a:schemeClr>
                  </a:glow>
                </a:effectLst>
                <a:latin typeface="Arial Narrow" pitchFamily="-111" charset="0"/>
                <a:ea typeface="+mn-ea"/>
                <a:cs typeface="+mn-cs"/>
              </a:rPr>
              <a:t>Ruth 1</a:t>
            </a:r>
          </a:p>
        </p:txBody>
      </p:sp>
    </p:spTree>
    <p:extLst>
      <p:ext uri="{BB962C8B-B14F-4D97-AF65-F5344CB8AC3E}">
        <p14:creationId xmlns:p14="http://schemas.microsoft.com/office/powerpoint/2010/main" val="3946655433"/>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en-US" b="1" dirty="0">
                <a:solidFill>
                  <a:schemeClr val="bg1"/>
                </a:solidFill>
                <a:effectLst>
                  <a:outerShdw blurRad="50800" dist="88900" dir="2700000" algn="tl" rotWithShape="0">
                    <a:srgbClr val="000000">
                      <a:alpha val="78000"/>
                    </a:srgbClr>
                  </a:outerShdw>
                </a:effectLst>
                <a:latin typeface="Arial"/>
                <a:cs typeface="Arial"/>
              </a:rPr>
              <a:t>Ruth refuses to leave Naomi</a:t>
            </a:r>
          </a:p>
        </p:txBody>
      </p:sp>
    </p:spTree>
    <p:extLst>
      <p:ext uri="{BB962C8B-B14F-4D97-AF65-F5344CB8AC3E}">
        <p14:creationId xmlns:p14="http://schemas.microsoft.com/office/powerpoint/2010/main" val="461241434"/>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247812" name="Text Box 4"/>
          <p:cNvSpPr txBox="1">
            <a:spLocks noChangeArrowheads="1"/>
          </p:cNvSpPr>
          <p:nvPr/>
        </p:nvSpPr>
        <p:spPr bwMode="auto">
          <a:xfrm>
            <a:off x="467544" y="1066800"/>
            <a:ext cx="8352928" cy="4278094"/>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dirty="0">
                <a:solidFill>
                  <a:srgbClr val="FFFFFF"/>
                </a:solidFill>
                <a:effectLst>
                  <a:glow rad="190500">
                    <a:srgbClr val="000000"/>
                  </a:glow>
                </a:effectLst>
                <a:latin typeface="Arial"/>
                <a:ea typeface="宋体" charset="0"/>
                <a:cs typeface="Arial"/>
              </a:rPr>
              <a:t>Devotion</a:t>
            </a:r>
            <a:endParaRPr lang="en-US" altLang="zh-CN" sz="3200" b="1" dirty="0">
              <a:solidFill>
                <a:srgbClr val="FFFFFF"/>
              </a:solidFill>
              <a:effectLst>
                <a:glow rad="190500">
                  <a:srgbClr val="000000"/>
                </a:glow>
              </a:effectLst>
              <a:latin typeface="Arial"/>
              <a:ea typeface="宋体" charset="0"/>
              <a:cs typeface="Arial"/>
            </a:endParaRPr>
          </a:p>
          <a:p>
            <a:pPr algn="ctr" defTabSz="914400" eaLnBrk="1" fontAlgn="base" hangingPunct="1">
              <a:spcBef>
                <a:spcPct val="50000"/>
              </a:spcBef>
              <a:spcAft>
                <a:spcPct val="0"/>
              </a:spcAft>
            </a:pPr>
            <a:r>
              <a:rPr lang="en-US" altLang="zh-CN" sz="3200" b="1" dirty="0" smtClean="0">
                <a:solidFill>
                  <a:srgbClr val="FFFFFF"/>
                </a:solidFill>
                <a:effectLst>
                  <a:glow rad="190500">
                    <a:srgbClr val="000000"/>
                  </a:glow>
                </a:effectLst>
                <a:latin typeface="Arial"/>
                <a:ea typeface="宋体" charset="0"/>
                <a:cs typeface="Arial"/>
              </a:rPr>
              <a:t>"… </a:t>
            </a:r>
            <a:r>
              <a:rPr lang="en-US" altLang="zh-CN" sz="3200" b="1" dirty="0">
                <a:solidFill>
                  <a:srgbClr val="FFFFFF"/>
                </a:solidFill>
                <a:effectLst>
                  <a:glow rad="190500">
                    <a:srgbClr val="000000"/>
                  </a:glow>
                </a:effectLst>
                <a:latin typeface="Arial"/>
                <a:ea typeface="宋体" charset="0"/>
                <a:cs typeface="Arial"/>
              </a:rPr>
              <a:t>Ruth replied, </a:t>
            </a:r>
            <a:r>
              <a:rPr lang="fr-FR" altLang="zh-CN" sz="3200" b="1" dirty="0" smtClean="0">
                <a:solidFill>
                  <a:srgbClr val="FFFFFF"/>
                </a:solidFill>
                <a:effectLst>
                  <a:glow rad="190500">
                    <a:srgbClr val="000000"/>
                  </a:glow>
                </a:effectLst>
                <a:latin typeface="Arial"/>
                <a:ea typeface="宋体" charset="0"/>
                <a:cs typeface="Arial"/>
              </a:rPr>
              <a:t>'</a:t>
            </a:r>
            <a:r>
              <a:rPr lang="en-US" altLang="zh-CN" sz="3200" b="1" dirty="0" smtClean="0">
                <a:solidFill>
                  <a:srgbClr val="FFFFFF"/>
                </a:solidFill>
                <a:effectLst>
                  <a:glow rad="190500">
                    <a:srgbClr val="000000"/>
                  </a:glow>
                </a:effectLst>
                <a:latin typeface="Arial"/>
                <a:ea typeface="宋体" charset="0"/>
                <a:cs typeface="Arial"/>
              </a:rPr>
              <a:t>Don</a:t>
            </a:r>
            <a:r>
              <a:rPr lang="fr-FR" altLang="zh-CN" sz="3200" b="1" dirty="0" smtClean="0">
                <a:solidFill>
                  <a:srgbClr val="FFFFFF"/>
                </a:solidFill>
                <a:effectLst>
                  <a:glow rad="190500">
                    <a:srgbClr val="000000"/>
                  </a:glow>
                </a:effectLst>
                <a:latin typeface="Arial"/>
                <a:ea typeface="宋体" charset="0"/>
                <a:cs typeface="Arial"/>
              </a:rPr>
              <a:t>'</a:t>
            </a:r>
            <a:r>
              <a:rPr lang="en-US" altLang="zh-CN" sz="3200" b="1" dirty="0" smtClean="0">
                <a:solidFill>
                  <a:srgbClr val="FFFFFF"/>
                </a:solidFill>
                <a:effectLst>
                  <a:glow rad="190500">
                    <a:srgbClr val="000000"/>
                  </a:glow>
                </a:effectLst>
                <a:latin typeface="Arial"/>
                <a:ea typeface="宋体" charset="0"/>
                <a:cs typeface="Arial"/>
              </a:rPr>
              <a:t>t </a:t>
            </a:r>
            <a:r>
              <a:rPr lang="en-US" altLang="zh-CN" sz="3200" b="1" dirty="0">
                <a:solidFill>
                  <a:srgbClr val="FFFFFF"/>
                </a:solidFill>
                <a:effectLst>
                  <a:glow rad="190500">
                    <a:srgbClr val="000000"/>
                  </a:glow>
                </a:effectLst>
                <a:latin typeface="Arial"/>
                <a:ea typeface="宋体" charset="0"/>
                <a:cs typeface="Arial"/>
              </a:rPr>
              <a:t>urge me to leave you or to turn back from you.  Where you go I will go, and where you stay I will stay.  Your people will be my people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and your God my </a:t>
            </a:r>
            <a:r>
              <a:rPr lang="en-US" altLang="zh-CN" sz="3200" b="1" dirty="0" smtClean="0">
                <a:solidFill>
                  <a:srgbClr val="FFFFFF"/>
                </a:solidFill>
                <a:effectLst>
                  <a:glow rad="190500">
                    <a:srgbClr val="000000"/>
                  </a:glow>
                </a:effectLst>
                <a:latin typeface="Arial"/>
                <a:ea typeface="宋体" charset="0"/>
                <a:cs typeface="Arial"/>
              </a:rPr>
              <a:t>God. Where you die I will die, and there I will be buried</a:t>
            </a:r>
            <a:r>
              <a:rPr lang="mr-IN" altLang="zh-CN" sz="3200" b="1" dirty="0" smtClean="0">
                <a:solidFill>
                  <a:srgbClr val="FFFFFF"/>
                </a:solidFill>
                <a:effectLst>
                  <a:glow rad="190500">
                    <a:srgbClr val="000000"/>
                  </a:glow>
                </a:effectLst>
                <a:latin typeface="Arial"/>
                <a:ea typeface="宋体" charset="0"/>
                <a:cs typeface="Arial"/>
              </a:rPr>
              <a:t>…</a:t>
            </a:r>
            <a:r>
              <a:rPr lang="en-US" altLang="zh-CN" sz="3200" b="1" dirty="0" smtClean="0">
                <a:solidFill>
                  <a:srgbClr val="FFFFFF"/>
                </a:solidFill>
                <a:effectLst>
                  <a:glow rad="190500">
                    <a:srgbClr val="000000"/>
                  </a:glow>
                </a:effectLst>
                <a:latin typeface="Arial"/>
                <a:ea typeface="宋体" charset="0"/>
                <a:cs typeface="Arial"/>
              </a:rPr>
              <a:t>" </a:t>
            </a:r>
            <a:br>
              <a:rPr lang="en-US" altLang="zh-CN" sz="3200" b="1" dirty="0" smtClean="0">
                <a:solidFill>
                  <a:srgbClr val="FFFFFF"/>
                </a:solidFill>
                <a:effectLst>
                  <a:glow rad="190500">
                    <a:srgbClr val="000000"/>
                  </a:glow>
                </a:effectLst>
                <a:latin typeface="Arial"/>
                <a:ea typeface="宋体" charset="0"/>
                <a:cs typeface="Arial"/>
              </a:rPr>
            </a:br>
            <a:r>
              <a:rPr lang="en-US" altLang="zh-CN" sz="3200" b="1" dirty="0" smtClean="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Ruth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17445355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a:solidFill>
                  <a:srgbClr val="FFFF00"/>
                </a:solidFill>
                <a:effectLst>
                  <a:glow rad="228600">
                    <a:srgbClr val="000000"/>
                  </a:glow>
                </a:effectLst>
                <a:latin typeface="Arial" pitchFamily="-111" charset="0"/>
                <a:ea typeface="ＭＳ Ｐゴシック" charset="0"/>
                <a:cs typeface="ＭＳ Ｐゴシック" charset="0"/>
              </a:rPr>
              <a:t>Changes</a:t>
            </a:r>
            <a:r>
              <a:rPr lang="en-US" sz="4000" b="1">
                <a:solidFill>
                  <a:srgbClr val="FFFFFF"/>
                </a:solidFill>
                <a:effectLst>
                  <a:glow rad="228600">
                    <a:srgbClr val="000000"/>
                  </a:glow>
                </a:effectLst>
                <a:latin typeface="Arial" pitchFamily="-111" charset="0"/>
                <a:ea typeface="ＭＳ Ｐゴシック" charset="0"/>
                <a:cs typeface="ＭＳ Ｐゴシック" charset="0"/>
              </a:rPr>
              <a:t>  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A bitter return  19-21</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Finding hope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a:t>
            </a:r>
            <a:r>
              <a:rPr lang="en-US" sz="4800" b="1" kern="1200" dirty="0" smtClean="0">
                <a:solidFill>
                  <a:schemeClr val="bg1"/>
                </a:solidFill>
                <a:effectLst>
                  <a:glow rad="228600">
                    <a:schemeClr val="tx1"/>
                  </a:glow>
                </a:effectLst>
                <a:latin typeface="Arial Narrow" pitchFamily="-111" charset="0"/>
                <a:ea typeface="+mn-ea"/>
                <a:cs typeface="+mn-cs"/>
              </a:rPr>
              <a:t>1</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1559117360"/>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5086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i="1">
                <a:solidFill>
                  <a:srgbClr val="FFFFFF"/>
                </a:solidFill>
                <a:latin typeface="Arial"/>
                <a:ea typeface="ＭＳ Ｐゴシック" charset="0"/>
                <a:cs typeface="Arial"/>
              </a:rPr>
              <a:t>"If you follow my decrees and are careful to obey my commands, </a:t>
            </a:r>
            <a:r>
              <a:rPr lang="en-US" sz="3600" b="1" i="1" baseline="30000">
                <a:solidFill>
                  <a:srgbClr val="FFFFFF"/>
                </a:solidFill>
                <a:latin typeface="Arial"/>
                <a:ea typeface="ＭＳ Ｐゴシック" charset="0"/>
                <a:cs typeface="Arial"/>
              </a:rPr>
              <a:t>  </a:t>
            </a:r>
            <a:r>
              <a:rPr lang="en-US" sz="3600" b="1" i="1">
                <a:solidFill>
                  <a:srgbClr val="FFFFFF"/>
                </a:solidFill>
                <a:latin typeface="Arial"/>
                <a:ea typeface="ＭＳ Ｐゴシック" charset="0"/>
                <a:cs typeface="Arial"/>
              </a:rPr>
              <a:t>I will send you rain in its season, and the ground will yield its crops and the trees of the field their fruit.</a:t>
            </a:r>
            <a:r>
              <a:rPr lang="en-US" sz="3600" b="1">
                <a:solidFill>
                  <a:srgbClr val="FFFFFF"/>
                </a:solidFill>
                <a:latin typeface="Arial"/>
                <a:ea typeface="ＭＳ Ｐゴシック" charset="0"/>
                <a:cs typeface="Arial"/>
              </a:rPr>
              <a:t>"</a:t>
            </a:r>
          </a:p>
          <a:p>
            <a:pPr algn="r" defTabSz="914400" fontAlgn="base">
              <a:spcBef>
                <a:spcPct val="50000"/>
              </a:spcBef>
              <a:spcAft>
                <a:spcPct val="0"/>
              </a:spcAft>
              <a:defRPr/>
            </a:pPr>
            <a:r>
              <a:rPr lang="en-US" sz="2800" b="1">
                <a:solidFill>
                  <a:srgbClr val="FFFFFF"/>
                </a:solidFill>
                <a:latin typeface="Arial"/>
                <a:ea typeface="ＭＳ Ｐゴシック" charset="0"/>
                <a:cs typeface="Arial"/>
              </a:rPr>
              <a:t>Leviticus 26:3-4 (NIV)</a:t>
            </a:r>
          </a:p>
        </p:txBody>
      </p:sp>
      <p:sp>
        <p:nvSpPr>
          <p:cNvPr id="46086" name="WordArt 6"/>
          <p:cNvSpPr>
            <a:spLocks noChangeArrowheads="1" noChangeShapeType="1" noTextEdit="1"/>
          </p:cNvSpPr>
          <p:nvPr/>
        </p:nvSpPr>
        <p:spPr bwMode="auto">
          <a:xfrm rot="-776380">
            <a:off x="1539875" y="2078038"/>
            <a:ext cx="6334125" cy="24384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9600" b="1" kern="1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Impact"/>
                <a:ea typeface="Impact"/>
                <a:cs typeface="Impact"/>
              </a:rPr>
              <a:t>Rewards</a:t>
            </a: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en-US">
                <a:solidFill>
                  <a:srgbClr val="FFFFFF"/>
                </a:solidFill>
                <a:latin typeface="Arial Black" charset="0"/>
                <a:ea typeface="ＭＳ Ｐゴシック" charset="0"/>
                <a:cs typeface="ＭＳ Ｐゴシック" charset="0"/>
              </a:rPr>
              <a:t>Key Word</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22179693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en-US" b="1" dirty="0" smtClean="0">
                <a:solidFill>
                  <a:schemeClr val="bg1"/>
                </a:solidFill>
                <a:effectLst>
                  <a:glow rad="228600">
                    <a:schemeClr val="tx1"/>
                  </a:glow>
                </a:effectLst>
                <a:latin typeface="Arial"/>
                <a:cs typeface="Arial"/>
              </a:rPr>
              <a:t>Bethlehem</a:t>
            </a:r>
            <a:endParaRPr lang="en-US" b="1" dirty="0">
              <a:solidFill>
                <a:schemeClr val="bg1"/>
              </a:solidFill>
              <a:effectLst>
                <a:glow rad="228600">
                  <a:schemeClr val="tx1"/>
                </a:glow>
              </a:effectLst>
              <a:latin typeface="Arial"/>
              <a:cs typeface="Arial"/>
            </a:endParaRPr>
          </a:p>
        </p:txBody>
      </p:sp>
    </p:spTree>
    <p:extLst>
      <p:ext uri="{BB962C8B-B14F-4D97-AF65-F5344CB8AC3E}">
        <p14:creationId xmlns:p14="http://schemas.microsoft.com/office/powerpoint/2010/main" val="816551500"/>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en-US" sz="2800" b="1">
                <a:solidFill>
                  <a:srgbClr val="FF0000"/>
                </a:solidFill>
                <a:latin typeface="Arial"/>
                <a:ea typeface="ＭＳ Ｐゴシック" charset="0"/>
                <a:cs typeface="Arial"/>
              </a:rPr>
              <a:t>Mar     Apr        May      June       July       Aug</a:t>
            </a:r>
            <a:endParaRPr lang="en-US" sz="1100">
              <a:solidFill>
                <a:srgbClr val="FF0000"/>
              </a:solidFill>
              <a:latin typeface="Arial"/>
              <a:ea typeface="ＭＳ Ｐゴシック" charset="0"/>
              <a:cs typeface="Arial"/>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Barley</a:t>
            </a: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Wheat</a:t>
            </a: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Grapes</a:t>
            </a: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Dates</a:t>
            </a: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Dry season</a:t>
            </a: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Heat</a:t>
            </a: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Nisan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Iyyar</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Sivan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Av</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Elul</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T              </a:t>
                  </a:r>
                  <a:endParaRPr lang="en-US" sz="3600">
                    <a:solidFill>
                      <a:srgbClr val="000000"/>
                    </a:solidFill>
                    <a:latin typeface="Arial"/>
                    <a:ea typeface="ＭＳ Ｐゴシック" charset="0"/>
                    <a:cs typeface="Arial"/>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a              </a:t>
                  </a:r>
                  <a:endParaRPr lang="en-US" sz="3600">
                    <a:solidFill>
                      <a:srgbClr val="000000"/>
                    </a:solidFill>
                    <a:latin typeface="Arial"/>
                    <a:ea typeface="ＭＳ Ｐゴシック" charset="0"/>
                    <a:cs typeface="Arial"/>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4" name="Group 114"/>
              <p:cNvGrpSpPr>
                <a:grpSpLocks/>
              </p:cNvGrpSpPr>
              <p:nvPr/>
            </p:nvGrpSpPr>
            <p:grpSpPr bwMode="auto">
              <a:xfrm>
                <a:off x="1872" y="1056"/>
                <a:ext cx="384" cy="240"/>
                <a:chOff x="2892" y="0"/>
                <a:chExt cx="964" cy="902"/>
              </a:xfrm>
            </p:grpSpPr>
            <p:sp>
              <p:nvSpPr>
                <p:cNvPr id="842867" name="Rectangle 115"/>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u              </a:t>
                  </a:r>
                  <a:endParaRPr lang="en-US" sz="3600">
                    <a:solidFill>
                      <a:srgbClr val="000000"/>
                    </a:solidFill>
                    <a:latin typeface="Arial"/>
                    <a:ea typeface="ＭＳ Ｐゴシック" charset="0"/>
                    <a:cs typeface="Arial"/>
                  </a:endParaRPr>
                </a:p>
              </p:txBody>
            </p:sp>
            <p:sp>
              <p:nvSpPr>
                <p:cNvPr id="842868" name="Rectangle 116"/>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5" name="Group 117"/>
              <p:cNvGrpSpPr>
                <a:grpSpLocks/>
              </p:cNvGrpSpPr>
              <p:nvPr/>
            </p:nvGrpSpPr>
            <p:grpSpPr bwMode="auto">
              <a:xfrm>
                <a:off x="2016" y="1200"/>
                <a:ext cx="384" cy="240"/>
                <a:chOff x="2892" y="0"/>
                <a:chExt cx="964" cy="902"/>
              </a:xfrm>
            </p:grpSpPr>
            <p:sp>
              <p:nvSpPr>
                <p:cNvPr id="842870" name="Rectangle 118"/>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z              </a:t>
                  </a:r>
                  <a:endParaRPr lang="en-US" sz="3600">
                    <a:solidFill>
                      <a:srgbClr val="000000"/>
                    </a:solidFill>
                    <a:latin typeface="Arial"/>
                    <a:ea typeface="ＭＳ Ｐゴシック" charset="0"/>
                    <a:cs typeface="Arial"/>
                  </a:endParaRPr>
                </a:p>
              </p:txBody>
            </p:sp>
            <p:sp>
              <p:nvSpPr>
                <p:cNvPr id="842871" name="Rectangle 119"/>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
                      <a:solidFill>
                        <a:srgbClr val="A0A0A0"/>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smtClean="0">
                <a:solidFill>
                  <a:schemeClr val="tx1"/>
                </a:solidFill>
                <a:latin typeface="Arial" charset="0"/>
                <a:ea typeface="Osaka" charset="0"/>
                <a:cs typeface="Arial" charset="0"/>
              </a:rPr>
              <a:t>Slides on </a:t>
            </a:r>
            <a:br>
              <a:rPr lang="en-US" sz="8800" dirty="0" smtClean="0">
                <a:solidFill>
                  <a:schemeClr val="tx1"/>
                </a:solidFill>
                <a:latin typeface="Arial" charset="0"/>
                <a:ea typeface="Osaka" charset="0"/>
                <a:cs typeface="Arial" charset="0"/>
              </a:rPr>
            </a:br>
            <a:r>
              <a:rPr lang="en-US" sz="8800" dirty="0" smtClean="0">
                <a:solidFill>
                  <a:schemeClr val="bg1"/>
                </a:solidFill>
                <a:latin typeface="Arial" charset="0"/>
                <a:ea typeface="Osaka" charset="0"/>
                <a:cs typeface="Arial" charset="0"/>
              </a:rPr>
              <a:t>Ruth 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a:solidFill>
                  <a:srgbClr val="FFFFFF"/>
                </a:solidFill>
                <a:latin typeface="Arial Narrow" charset="0"/>
                <a:ea typeface="ＭＳ Ｐゴシック" charset="0"/>
                <a:cs typeface="ＭＳ Ｐゴシック" charset="0"/>
              </a:rPr>
              <a:t>Against the Grain</a:t>
            </a:r>
          </a:p>
          <a:p>
            <a:pPr algn="ctr" defTabSz="914400" eaLnBrk="0" fontAlgn="base" hangingPunct="0">
              <a:spcBef>
                <a:spcPct val="20000"/>
              </a:spcBef>
              <a:spcAft>
                <a:spcPct val="0"/>
              </a:spcAft>
            </a:pPr>
            <a:r>
              <a:rPr lang="en-US" sz="4800" b="1">
                <a:solidFill>
                  <a:srgbClr val="FFFFFF"/>
                </a:solidFill>
                <a:latin typeface="Arial Narrow" charset="0"/>
                <a:ea typeface="ＭＳ Ｐゴシック" charset="0"/>
                <a:cs typeface="ＭＳ Ｐゴシック" charset="0"/>
              </a:rPr>
              <a:t>Ruth 2:1-23</a:t>
            </a: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en-US" b="1" dirty="0" smtClean="0">
                <a:solidFill>
                  <a:srgbClr val="FFFFFF"/>
                </a:solidFill>
              </a:rPr>
              <a:t>The Not-So-Often Quoted Saying</a:t>
            </a:r>
            <a:endParaRPr lang="en-US" b="1" dirty="0">
              <a:solidFill>
                <a:srgbClr val="FFFFFF"/>
              </a:solidFill>
            </a:endParaRPr>
          </a:p>
        </p:txBody>
      </p:sp>
      <p:sp>
        <p:nvSpPr>
          <p:cNvPr id="3" name="Text Box 24"/>
          <p:cNvSpPr txBox="1">
            <a:spLocks noChangeArrowheads="1"/>
          </p:cNvSpPr>
          <p:nvPr/>
        </p:nvSpPr>
        <p:spPr bwMode="auto">
          <a:xfrm rot="600000">
            <a:off x="381000" y="2524244"/>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7200" b="1" dirty="0" smtClean="0">
                <a:solidFill>
                  <a:srgbClr val="FFFFFF"/>
                </a:solidFill>
                <a:latin typeface="Arial Black" charset="0"/>
                <a:ea typeface="宋体" charset="0"/>
                <a:cs typeface="宋体" charset="0"/>
              </a:rPr>
              <a:t>"God helps those </a:t>
            </a:r>
            <a:r>
              <a:rPr lang="en-US" altLang="zh-CN" sz="7200" b="1" dirty="0">
                <a:solidFill>
                  <a:srgbClr val="FFFFFF"/>
                </a:solidFill>
                <a:latin typeface="Arial Black" charset="0"/>
                <a:ea typeface="宋体" charset="0"/>
                <a:cs typeface="宋体" charset="0"/>
              </a:rPr>
              <a:t>who help </a:t>
            </a:r>
            <a:r>
              <a:rPr lang="en-US" altLang="zh-CN" sz="7200" b="1" dirty="0" smtClean="0">
                <a:solidFill>
                  <a:srgbClr val="FFFF00"/>
                </a:solidFill>
                <a:latin typeface="Arial Black" charset="0"/>
                <a:ea typeface="宋体" charset="0"/>
                <a:cs typeface="宋体" charset="0"/>
              </a:rPr>
              <a:t>others</a:t>
            </a:r>
            <a:r>
              <a:rPr lang="en-US" altLang="zh-CN" sz="7200" b="1" dirty="0" smtClean="0">
                <a:solidFill>
                  <a:srgbClr val="FFFFFF"/>
                </a:solidFill>
                <a:latin typeface="Arial Black" charset="0"/>
                <a:ea typeface="宋体" charset="0"/>
                <a:cs typeface="宋体" charset="0"/>
              </a:rPr>
              <a:t>"</a:t>
            </a:r>
            <a:endParaRPr lang="en-US" sz="7200" b="1" dirty="0">
              <a:solidFill>
                <a:srgbClr val="FFFFFF"/>
              </a:solidFill>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b="1" dirty="0" smtClean="0">
                <a:solidFill>
                  <a:srgbClr val="FFFFFF"/>
                </a:solidFill>
              </a:rPr>
              <a:t>In the Bible!</a:t>
            </a:r>
            <a:endParaRPr lang="en-US" b="1" dirty="0">
              <a:solidFill>
                <a:srgbClr val="FFFFFF"/>
              </a:solidFill>
            </a:endParaRPr>
          </a:p>
        </p:txBody>
      </p:sp>
    </p:spTree>
    <p:extLst>
      <p:ext uri="{BB962C8B-B14F-4D97-AF65-F5344CB8AC3E}">
        <p14:creationId xmlns:p14="http://schemas.microsoft.com/office/powerpoint/2010/main" val="1031154705"/>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en-US" sz="5400" b="1">
                <a:latin typeface="Arial"/>
                <a:cs typeface="Arial"/>
              </a:rPr>
              <a:t>Gleaning</a:t>
            </a: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4524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smtClean="0">
                <a:solidFill>
                  <a:srgbClr val="000000"/>
                </a:solidFill>
                <a:latin typeface="Arial"/>
                <a:cs typeface="Arial"/>
              </a:rPr>
              <a:t>"When </a:t>
            </a:r>
            <a:r>
              <a:rPr lang="en-US" sz="3600" b="1" i="1" dirty="0">
                <a:solidFill>
                  <a:srgbClr val="000000"/>
                </a:solidFill>
                <a:latin typeface="Arial"/>
                <a:cs typeface="Arial"/>
              </a:rPr>
              <a:t>you reap the harvest of your land, do not reap to the very edges of your field or gather the gleanings of your harvest</a:t>
            </a:r>
            <a:r>
              <a:rPr lang="en-US" sz="3600" b="1" i="1" dirty="0" smtClean="0">
                <a:solidFill>
                  <a:srgbClr val="000000"/>
                </a:solidFill>
                <a:latin typeface="Arial"/>
                <a:cs typeface="Arial"/>
              </a:rPr>
              <a:t>."</a:t>
            </a:r>
            <a:endParaRPr lang="en-US" sz="3600" b="1" i="1" dirty="0">
              <a:solidFill>
                <a:srgbClr val="000000"/>
              </a:solidFill>
              <a:latin typeface="Arial"/>
              <a:cs typeface="Arial"/>
            </a:endParaRP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19:9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en-US" sz="3200" b="1">
                <a:ea typeface="ＭＳ Ｐゴシック" charset="0"/>
              </a:rPr>
              <a:t>Gleaning Prohibited for Landowners</a:t>
            </a:r>
            <a:endParaRPr lang="en-US" sz="4000" b="1">
              <a:ea typeface="ＭＳ Ｐゴシック" charset="0"/>
            </a:endParaRPr>
          </a:p>
        </p:txBody>
      </p:sp>
    </p:spTree>
    <p:extLst>
      <p:ext uri="{BB962C8B-B14F-4D97-AF65-F5344CB8AC3E}">
        <p14:creationId xmlns:p14="http://schemas.microsoft.com/office/powerpoint/2010/main" val="1678527295"/>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5201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smtClean="0">
                <a:solidFill>
                  <a:srgbClr val="000000"/>
                </a:solidFill>
                <a:latin typeface="Arial"/>
                <a:cs typeface="Arial"/>
              </a:rPr>
              <a:t>"Do </a:t>
            </a:r>
            <a:r>
              <a:rPr lang="en-US" sz="3600" b="1" i="1" dirty="0">
                <a:solidFill>
                  <a:srgbClr val="000000"/>
                </a:solidFill>
                <a:latin typeface="Arial"/>
                <a:cs typeface="Arial"/>
              </a:rPr>
              <a:t>not go over your vineyard a second time or pick up the grapes that have fallen. Leave them for the poor and the alien. I am the L</a:t>
            </a:r>
            <a:r>
              <a:rPr lang="en-US" sz="3200" b="1" i="1" dirty="0">
                <a:solidFill>
                  <a:srgbClr val="000000"/>
                </a:solidFill>
                <a:latin typeface="Arial"/>
                <a:cs typeface="Arial"/>
              </a:rPr>
              <a:t>ORD</a:t>
            </a:r>
            <a:r>
              <a:rPr lang="en-US" sz="3600" b="1" i="1" dirty="0">
                <a:solidFill>
                  <a:srgbClr val="000000"/>
                </a:solidFill>
                <a:latin typeface="Arial"/>
                <a:cs typeface="Arial"/>
              </a:rPr>
              <a:t> your God</a:t>
            </a:r>
            <a:r>
              <a:rPr lang="en-US" sz="3600" b="1" i="1" dirty="0" smtClean="0">
                <a:solidFill>
                  <a:srgbClr val="000000"/>
                </a:solidFill>
                <a:latin typeface="Arial"/>
                <a:cs typeface="Arial"/>
              </a:rPr>
              <a:t>."</a:t>
            </a:r>
            <a:endParaRPr lang="en-US" sz="3600" b="1" i="1" dirty="0">
              <a:solidFill>
                <a:srgbClr val="000000"/>
              </a:solidFill>
              <a:latin typeface="Arial"/>
              <a:cs typeface="Arial"/>
            </a:endParaRP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19:10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en-US" sz="4000" b="1">
                <a:ea typeface="ＭＳ Ｐゴシック" charset="0"/>
              </a:rPr>
              <a:t>Gleaning Commanded for Poor</a:t>
            </a:r>
          </a:p>
        </p:txBody>
      </p:sp>
    </p:spTree>
    <p:extLst>
      <p:ext uri="{BB962C8B-B14F-4D97-AF65-F5344CB8AC3E}">
        <p14:creationId xmlns:p14="http://schemas.microsoft.com/office/powerpoint/2010/main" val="3683058152"/>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228600" y="152400"/>
            <a:ext cx="4775448" cy="563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smtClean="0">
                <a:solidFill>
                  <a:srgbClr val="000000"/>
                </a:solidFill>
                <a:latin typeface="Arial"/>
                <a:cs typeface="Arial"/>
              </a:rPr>
              <a:t>"When </a:t>
            </a:r>
            <a:r>
              <a:rPr lang="en-US" sz="3600" b="1" i="1" dirty="0">
                <a:solidFill>
                  <a:srgbClr val="000000"/>
                </a:solidFill>
                <a:latin typeface="Arial"/>
                <a:cs typeface="Arial"/>
              </a:rPr>
              <a:t>you reap the harvest of your land, do not reap to the very edges of your field </a:t>
            </a:r>
            <a:r>
              <a:rPr lang="en-US" sz="3600" b="1" i="1" dirty="0" smtClean="0">
                <a:solidFill>
                  <a:srgbClr val="000000"/>
                </a:solidFill>
                <a:latin typeface="Arial"/>
                <a:cs typeface="Arial"/>
              </a:rPr>
              <a:t>or </a:t>
            </a:r>
            <a:r>
              <a:rPr lang="en-US" sz="3600" b="1" i="1" dirty="0">
                <a:solidFill>
                  <a:srgbClr val="000000"/>
                </a:solidFill>
                <a:latin typeface="Arial"/>
                <a:cs typeface="Arial"/>
              </a:rPr>
              <a:t>gather the </a:t>
            </a:r>
            <a:r>
              <a:rPr lang="en-US" sz="3600" b="1" i="1" dirty="0" smtClean="0">
                <a:solidFill>
                  <a:srgbClr val="000000"/>
                </a:solidFill>
                <a:latin typeface="Arial"/>
                <a:cs typeface="Arial"/>
              </a:rPr>
              <a:t>gleanings </a:t>
            </a:r>
            <a:r>
              <a:rPr lang="en-US" sz="3600" b="1" i="1" dirty="0">
                <a:solidFill>
                  <a:srgbClr val="000000"/>
                </a:solidFill>
                <a:latin typeface="Arial"/>
                <a:cs typeface="Arial"/>
              </a:rPr>
              <a:t>of your harvest. Leave them    for the poor and the alien. I am </a:t>
            </a:r>
            <a:r>
              <a:rPr lang="en-US" sz="3600" b="1" i="1" dirty="0" smtClean="0">
                <a:solidFill>
                  <a:srgbClr val="000000"/>
                </a:solidFill>
                <a:latin typeface="Arial"/>
                <a:cs typeface="Arial"/>
              </a:rPr>
              <a:t>the L</a:t>
            </a:r>
            <a:r>
              <a:rPr lang="en-US" sz="3200" b="1" i="1" dirty="0" smtClean="0">
                <a:solidFill>
                  <a:srgbClr val="000000"/>
                </a:solidFill>
                <a:latin typeface="Arial"/>
                <a:cs typeface="Arial"/>
              </a:rPr>
              <a:t>ORD</a:t>
            </a:r>
            <a:r>
              <a:rPr lang="en-US" sz="3600" b="1" i="1" dirty="0" smtClean="0">
                <a:solidFill>
                  <a:srgbClr val="000000"/>
                </a:solidFill>
                <a:latin typeface="Arial"/>
                <a:cs typeface="Arial"/>
              </a:rPr>
              <a:t> </a:t>
            </a:r>
            <a:r>
              <a:rPr lang="en-US" sz="3600" b="1" i="1" dirty="0">
                <a:solidFill>
                  <a:srgbClr val="000000"/>
                </a:solidFill>
                <a:latin typeface="Arial"/>
                <a:cs typeface="Arial"/>
              </a:rPr>
              <a:t>your God</a:t>
            </a:r>
            <a:r>
              <a:rPr lang="en-US" sz="3600" b="1" i="1" dirty="0" smtClean="0">
                <a:solidFill>
                  <a:srgbClr val="000000"/>
                </a:solidFill>
                <a:latin typeface="Arial"/>
                <a:cs typeface="Arial"/>
              </a:rPr>
              <a:t>."</a:t>
            </a:r>
            <a:endParaRPr lang="en-US" sz="3600" b="1" i="1" dirty="0">
              <a:solidFill>
                <a:srgbClr val="000000"/>
              </a:solidFill>
              <a:latin typeface="Arial"/>
              <a:cs typeface="Arial"/>
            </a:endParaRP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23:22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en-US" sz="3200" b="1">
                <a:ea typeface="ＭＳ Ｐゴシック" charset="0"/>
              </a:rPr>
              <a:t>Commanded Again</a:t>
            </a:r>
          </a:p>
        </p:txBody>
      </p:sp>
    </p:spTree>
    <p:extLst>
      <p:ext uri="{BB962C8B-B14F-4D97-AF65-F5344CB8AC3E}">
        <p14:creationId xmlns:p14="http://schemas.microsoft.com/office/powerpoint/2010/main" val="1649350607"/>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6740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smtClean="0">
                <a:solidFill>
                  <a:srgbClr val="000000"/>
                </a:solidFill>
                <a:latin typeface="Arial"/>
                <a:cs typeface="Arial"/>
              </a:rPr>
              <a:t>"When </a:t>
            </a:r>
            <a:r>
              <a:rPr lang="en-US" sz="3600" b="1" i="1" dirty="0">
                <a:solidFill>
                  <a:srgbClr val="000000"/>
                </a:solidFill>
                <a:latin typeface="Arial"/>
                <a:cs typeface="Arial"/>
              </a:rPr>
              <a:t>you are harvesting in your field and you overlook a sheaf, do not go back to get it. Leave it for the alien, the fatherless and the widow, so that the L</a:t>
            </a:r>
            <a:r>
              <a:rPr lang="en-US" sz="3200" b="1" i="1" dirty="0">
                <a:solidFill>
                  <a:srgbClr val="000000"/>
                </a:solidFill>
                <a:latin typeface="Arial"/>
                <a:cs typeface="Arial"/>
              </a:rPr>
              <a:t>ORD</a:t>
            </a:r>
            <a:r>
              <a:rPr lang="en-US" sz="3600" b="1" i="1" dirty="0">
                <a:solidFill>
                  <a:srgbClr val="000000"/>
                </a:solidFill>
                <a:latin typeface="Arial"/>
                <a:cs typeface="Arial"/>
              </a:rPr>
              <a:t> your God </a:t>
            </a:r>
            <a:r>
              <a:rPr lang="en-US" sz="3600" b="1" i="1" dirty="0" smtClean="0">
                <a:solidFill>
                  <a:srgbClr val="000000"/>
                </a:solidFill>
                <a:latin typeface="Arial"/>
                <a:cs typeface="Arial"/>
              </a:rPr>
              <a:t>may </a:t>
            </a:r>
            <a:r>
              <a:rPr lang="en-US" sz="3600" b="1" i="1" dirty="0">
                <a:solidFill>
                  <a:srgbClr val="000000"/>
                </a:solidFill>
                <a:latin typeface="Arial"/>
                <a:cs typeface="Arial"/>
              </a:rPr>
              <a:t>bless you in </a:t>
            </a:r>
            <a:r>
              <a:rPr lang="en-US" sz="3600" b="1" i="1" dirty="0" smtClean="0">
                <a:solidFill>
                  <a:srgbClr val="000000"/>
                </a:solidFill>
                <a:latin typeface="Arial"/>
                <a:cs typeface="Arial"/>
              </a:rPr>
              <a:t>all </a:t>
            </a:r>
            <a:r>
              <a:rPr lang="en-US" sz="3600" b="1" i="1" dirty="0">
                <a:solidFill>
                  <a:srgbClr val="000000"/>
                </a:solidFill>
                <a:latin typeface="Arial"/>
                <a:cs typeface="Arial"/>
              </a:rPr>
              <a:t>the work of your hands</a:t>
            </a:r>
            <a:r>
              <a:rPr lang="en-US" sz="3600" b="1" i="1" dirty="0" smtClean="0">
                <a:solidFill>
                  <a:srgbClr val="000000"/>
                </a:solidFill>
                <a:latin typeface="Arial"/>
                <a:cs typeface="Arial"/>
              </a:rPr>
              <a:t>."</a:t>
            </a:r>
            <a:endParaRPr lang="en-US" sz="3600" b="1" i="1" dirty="0">
              <a:solidFill>
                <a:srgbClr val="000000"/>
              </a:solidFill>
              <a:latin typeface="Arial"/>
              <a:cs typeface="Arial"/>
            </a:endParaRPr>
          </a:p>
        </p:txBody>
      </p:sp>
      <p:sp>
        <p:nvSpPr>
          <p:cNvPr id="116741" name="Text Box 8"/>
          <p:cNvSpPr txBox="1">
            <a:spLocks noChangeArrowheads="1"/>
          </p:cNvSpPr>
          <p:nvPr/>
        </p:nvSpPr>
        <p:spPr bwMode="auto">
          <a:xfrm>
            <a:off x="4495800" y="6172200"/>
            <a:ext cx="4648200" cy="984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Deuteronomy 24:19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a:ea typeface="ＭＳ Ｐゴシック" charset="0"/>
              </a:rPr>
              <a:t>And Again…</a:t>
            </a:r>
          </a:p>
        </p:txBody>
      </p:sp>
    </p:spTree>
    <p:extLst>
      <p:ext uri="{BB962C8B-B14F-4D97-AF65-F5344CB8AC3E}">
        <p14:creationId xmlns:p14="http://schemas.microsoft.com/office/powerpoint/2010/main" val="1621034963"/>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118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Reaping</a:t>
            </a:r>
          </a:p>
        </p:txBody>
      </p:sp>
    </p:spTree>
    <p:extLst>
      <p:ext uri="{BB962C8B-B14F-4D97-AF65-F5344CB8AC3E}">
        <p14:creationId xmlns:p14="http://schemas.microsoft.com/office/powerpoint/2010/main" val="50254289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pic>
        <p:nvPicPr>
          <p:cNvPr id="19458" name="Picture 1027" descr="C:\My Documents\My Pictures\Bible\Daily Life\Harvest\MF, Grain and donkeys, p. 105.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Threshing</a:t>
            </a:r>
          </a:p>
        </p:txBody>
      </p:sp>
    </p:spTree>
    <p:extLst>
      <p:ext uri="{BB962C8B-B14F-4D97-AF65-F5344CB8AC3E}">
        <p14:creationId xmlns:p14="http://schemas.microsoft.com/office/powerpoint/2010/main" val="11802723"/>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2146" name="Picture 2" descr="C:\My Documents\My Pictures\Bible\Daily Life\Harvest\winnowing.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extLst>
            <a:ext uri="{909E8E84-426E-40dd-AFC4-6F175D3DCCD1}">
              <a14:hiddenFill xmlns:a14="http://schemas.microsoft.com/office/drawing/2010/main">
                <a:solidFill>
                  <a:srgbClr val="FFFFFF"/>
                </a:solidFill>
              </a14:hiddenFill>
            </a:ext>
          </a:extLst>
        </p:spPr>
      </p:pic>
      <p:sp>
        <p:nvSpPr>
          <p:cNvPr id="90214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smtClean="0">
                <a:solidFill>
                  <a:srgbClr val="FFFFFF"/>
                </a:solidFill>
                <a:latin typeface="Times New Roman" charset="0"/>
                <a:ea typeface="ＭＳ Ｐゴシック" charset="0"/>
                <a:cs typeface="ＭＳ Ｐゴシック" charset="0"/>
              </a:rPr>
              <a:t>Winnowing</a:t>
            </a:r>
          </a:p>
        </p:txBody>
      </p:sp>
    </p:spTree>
    <p:extLst>
      <p:ext uri="{BB962C8B-B14F-4D97-AF65-F5344CB8AC3E}">
        <p14:creationId xmlns:p14="http://schemas.microsoft.com/office/powerpoint/2010/main" val="28469925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Act</a:t>
            </a: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smtClean="0">
                <a:solidFill>
                  <a:srgbClr val="FFFFFF"/>
                </a:solidFill>
                <a:effectLst>
                  <a:glow rad="228600">
                    <a:srgbClr val="000000">
                      <a:alpha val="75000"/>
                    </a:srgbClr>
                  </a:glow>
                </a:effectLst>
                <a:latin typeface="Arial" charset="0"/>
                <a:cs typeface="ＭＳ Ｐゴシック" charset="0"/>
              </a:rPr>
              <a:t>2:1</a:t>
            </a:r>
            <a:r>
              <a:rPr lang="en-US" sz="4000" b="1" dirty="0">
                <a:solidFill>
                  <a:srgbClr val="FFFFFF"/>
                </a:solidFill>
                <a:effectLst>
                  <a:glow rad="228600">
                    <a:srgbClr val="000000">
                      <a:alpha val="75000"/>
                    </a:srgbClr>
                  </a:glow>
                </a:effectLst>
                <a:latin typeface="Arial" charset="0"/>
                <a:cs typeface="ＭＳ Ｐゴシック" charset="0"/>
              </a:rPr>
              <a:t>-7 	</a:t>
            </a: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Taking </a:t>
            </a:r>
            <a:r>
              <a:rPr lang="en-US" sz="4000" b="1">
                <a:solidFill>
                  <a:srgbClr val="FFFF00"/>
                </a:solidFill>
                <a:effectLst>
                  <a:glow rad="228600">
                    <a:srgbClr val="000000">
                      <a:alpha val="75000"/>
                    </a:srgbClr>
                  </a:glow>
                </a:effectLst>
                <a:latin typeface="Arial" charset="0"/>
                <a:cs typeface="ＭＳ Ｐゴシック" charset="0"/>
              </a:rPr>
              <a:t>initiative</a:t>
            </a:r>
            <a:r>
              <a:rPr lang="en-US" sz="4000" b="1">
                <a:solidFill>
                  <a:srgbClr val="FFFFFF"/>
                </a:solidFill>
                <a:effectLst>
                  <a:glow rad="228600">
                    <a:srgbClr val="000000">
                      <a:alpha val="75000"/>
                    </a:srgbClr>
                  </a:glow>
                </a:effectLst>
                <a:latin typeface="Arial" charset="0"/>
                <a:cs typeface="ＭＳ Ｐゴシック" charset="0"/>
              </a:rPr>
              <a:t>  1-3</a:t>
            </a: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Showing </a:t>
            </a:r>
            <a:r>
              <a:rPr lang="en-US" sz="4000" b="1">
                <a:solidFill>
                  <a:srgbClr val="FFFF00"/>
                </a:solidFill>
                <a:effectLst>
                  <a:glow rad="228600">
                    <a:srgbClr val="000000">
                      <a:alpha val="75000"/>
                    </a:srgbClr>
                  </a:glow>
                </a:effectLst>
                <a:latin typeface="Arial" charset="0"/>
                <a:cs typeface="ＭＳ Ｐゴシック" charset="0"/>
              </a:rPr>
              <a:t>industriousness</a:t>
            </a:r>
            <a:r>
              <a:rPr lang="en-US" sz="4000" b="1">
                <a:solidFill>
                  <a:srgbClr val="FFFFFF"/>
                </a:solidFill>
                <a:effectLst>
                  <a:glow rad="228600">
                    <a:srgbClr val="000000">
                      <a:alpha val="75000"/>
                    </a:srgbClr>
                  </a:glow>
                </a:effectLst>
                <a:latin typeface="Arial" charset="0"/>
                <a:cs typeface="ＭＳ Ｐゴシック" charset="0"/>
              </a:rPr>
              <a:t>  4-7</a:t>
            </a: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were not idle when we were with you,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nor did we eat </a:t>
            </a:r>
            <a:r>
              <a:rPr lang="en-US" sz="3600" b="1" i="1" dirty="0" smtClean="0">
                <a:solidFill>
                  <a:srgbClr val="FFFFFF"/>
                </a:solidFill>
                <a:effectLst>
                  <a:glow rad="139700">
                    <a:srgbClr val="000000"/>
                  </a:glow>
                </a:effectLst>
                <a:latin typeface="Arial"/>
                <a:cs typeface="Arial"/>
              </a:rPr>
              <a:t>anyone</a:t>
            </a:r>
            <a:r>
              <a:rPr lang="fr-FR" altLang="ja-JP" sz="3600" b="1" i="1" dirty="0" smtClean="0">
                <a:solidFill>
                  <a:srgbClr val="FFFFFF"/>
                </a:solidFill>
                <a:effectLst>
                  <a:glow rad="139700">
                    <a:srgbClr val="000000"/>
                  </a:glow>
                </a:effectLst>
                <a:latin typeface="Arial"/>
                <a:cs typeface="Arial"/>
              </a:rPr>
              <a:t>'</a:t>
            </a:r>
            <a:r>
              <a:rPr lang="en-US" sz="3600" b="1" i="1" dirty="0" smtClean="0">
                <a:solidFill>
                  <a:srgbClr val="FFFFFF"/>
                </a:solidFill>
                <a:effectLst>
                  <a:glow rad="139700">
                    <a:srgbClr val="000000"/>
                  </a:glow>
                </a:effectLst>
                <a:latin typeface="Arial"/>
                <a:cs typeface="Arial"/>
              </a:rPr>
              <a:t>s </a:t>
            </a:r>
            <a:r>
              <a:rPr lang="en-US" sz="3600" b="1" i="1" dirty="0">
                <a:solidFill>
                  <a:srgbClr val="FFFFFF"/>
                </a:solidFill>
                <a:effectLst>
                  <a:glow rad="139700">
                    <a:srgbClr val="000000"/>
                  </a:glow>
                </a:effectLst>
                <a:latin typeface="Arial"/>
                <a:cs typeface="Arial"/>
              </a:rPr>
              <a:t>food without paying for it. On the contrary, we worked night and day, laboring and toiling so that we would not be a burden to any of you." </a:t>
            </a:r>
            <a:r>
              <a:rPr lang="en-US" sz="3600" b="1" i="1" baseline="30000" dirty="0">
                <a:solidFill>
                  <a:srgbClr val="FFFFFF"/>
                </a:solidFill>
                <a:effectLst>
                  <a:glow rad="139700">
                    <a:srgbClr val="000000"/>
                  </a:glow>
                </a:effectLst>
                <a:latin typeface="Arial"/>
                <a:cs typeface="Arial"/>
              </a:rPr>
              <a:t> </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3:7-8 (NIV)</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ffectLst>
                  <a:glow rad="139700">
                    <a:schemeClr val="tx1"/>
                  </a:glow>
                </a:effectLst>
                <a:ea typeface="+mj-ea"/>
              </a:rPr>
              <a:t>God expects hard work</a:t>
            </a:r>
          </a:p>
        </p:txBody>
      </p:sp>
    </p:spTree>
    <p:extLst>
      <p:ext uri="{BB962C8B-B14F-4D97-AF65-F5344CB8AC3E}">
        <p14:creationId xmlns:p14="http://schemas.microsoft.com/office/powerpoint/2010/main" val="1802530133"/>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rgbClr val="FFFFFF"/>
                </a:solidFill>
                <a:effectLst>
                  <a:glow rad="127000">
                    <a:srgbClr val="000000"/>
                  </a:glow>
                </a:effectLst>
                <a:latin typeface="Arial" charset="0"/>
                <a:ea typeface="ＭＳ Ｐゴシック" charset="0"/>
                <a:cs typeface="ＭＳ Ｐゴシック" charset="0"/>
              </a:rPr>
              <a:t> God Rewards the Selfless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fontAlgn="base">
              <a:spcBef>
                <a:spcPct val="0"/>
              </a:spcBef>
              <a:spcAft>
                <a:spcPct val="0"/>
              </a:spcAft>
            </a:pPr>
            <a:r>
              <a:rPr lang="en-US" b="1" dirty="0">
                <a:solidFill>
                  <a:srgbClr val="FFFFFF"/>
                </a:solidFill>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3641868925"/>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39700">
                      <a:srgbClr val="000000"/>
                    </a:glow>
                  </a:effectLst>
                  <a:latin typeface="Arial"/>
                  <a:cs typeface="Arial"/>
                </a:rPr>
                <a:t>"We did this, not because we do not have the right to such help, but in order to make ourselves a model for you to follow. </a:t>
              </a:r>
              <a:r>
                <a:rPr lang="en-US" sz="3600" b="1" i="1" baseline="30000">
                  <a:solidFill>
                    <a:srgbClr val="FFFFFF"/>
                  </a:solidFill>
                  <a:effectLst>
                    <a:glow rad="139700">
                      <a:srgbClr val="000000"/>
                    </a:glow>
                  </a:effectLst>
                  <a:latin typeface="Arial"/>
                  <a:cs typeface="Arial"/>
                </a:rPr>
                <a:t> </a:t>
              </a:r>
              <a:r>
                <a:rPr lang="en-US" sz="3600" b="1" i="1">
                  <a:solidFill>
                    <a:srgbClr val="FFFFFF"/>
                  </a:solidFill>
                  <a:effectLst>
                    <a:glow rad="139700">
                      <a:srgbClr val="000000"/>
                    </a:glow>
                  </a:effectLst>
                  <a:latin typeface="Arial"/>
                  <a:cs typeface="Arial"/>
                </a:rPr>
                <a:t>For even when we were with you, we gave you this rule:"</a:t>
              </a:r>
            </a:p>
            <a:p>
              <a:pPr defTabSz="914400" eaLnBrk="1" fontAlgn="base" hangingPunct="1">
                <a:spcBef>
                  <a:spcPct val="50000"/>
                </a:spcBef>
                <a:spcAft>
                  <a:spcPct val="0"/>
                </a:spcAft>
              </a:pPr>
              <a:endParaRPr lang="en-US" sz="3600" b="1" i="1">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3:9-10 (NIV)</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en-US" sz="4000" b="1" dirty="0">
                <a:solidFill>
                  <a:schemeClr val="bg1"/>
                </a:solidFill>
                <a:effectLst>
                  <a:glow rad="139700">
                    <a:schemeClr val="tx1"/>
                  </a:glow>
                </a:effectLst>
                <a:ea typeface="ＭＳ Ｐゴシック" charset="0"/>
              </a:rPr>
              <a:t>God expects hard work</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646139374"/>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he shall not eat</a:t>
            </a:r>
            <a:r>
              <a:rPr lang="en-US" sz="3600" b="1" i="1" dirty="0" smtClean="0">
                <a:solidFill>
                  <a:srgbClr val="FFFFFF"/>
                </a:solidFill>
                <a:effectLst>
                  <a:glow rad="139700">
                    <a:srgbClr val="000000"/>
                  </a:glow>
                </a:effectLst>
                <a:latin typeface="Arial"/>
                <a:ea typeface="ＭＳ Ｐゴシック" charset="0"/>
                <a:cs typeface="Arial"/>
              </a:rPr>
              <a:t>." </a:t>
            </a:r>
            <a:endParaRPr lang="en-US" sz="3600" b="1" i="1" dirty="0">
              <a:solidFill>
                <a:srgbClr val="FFFFFF"/>
              </a:solidFill>
              <a:effectLst>
                <a:glow rad="139700">
                  <a:srgbClr val="000000"/>
                </a:glow>
              </a:effectLst>
              <a:latin typeface="Arial"/>
              <a:ea typeface="ＭＳ Ｐゴシック" charset="0"/>
              <a:cs typeface="Arial"/>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3:10 (NIV)</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smtClean="0">
                <a:solidFill>
                  <a:srgbClr val="FFFFFF"/>
                </a:solidFill>
                <a:effectLst>
                  <a:glow rad="139700">
                    <a:srgbClr val="000000"/>
                  </a:glow>
                </a:effectLst>
                <a:latin typeface="Arial"/>
                <a:ea typeface="ＭＳ Ｐゴシック" charset="0"/>
                <a:cs typeface="Arial"/>
              </a:rPr>
              <a:t>"If </a:t>
            </a:r>
            <a:r>
              <a:rPr lang="en-US" sz="3600" b="1" i="1" dirty="0">
                <a:solidFill>
                  <a:srgbClr val="FFFFFF"/>
                </a:solidFill>
                <a:effectLst>
                  <a:glow rad="139700">
                    <a:srgbClr val="000000"/>
                  </a:glow>
                </a:effectLst>
                <a:latin typeface="Arial"/>
                <a:ea typeface="ＭＳ Ｐゴシック" charset="0"/>
                <a:cs typeface="Arial"/>
              </a:rPr>
              <a:t>a man will not work, </a:t>
            </a: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39700">
                    <a:schemeClr val="tx1"/>
                  </a:glow>
                </a:effectLst>
                <a:ea typeface="ＭＳ Ｐゴシック" charset="0"/>
              </a:rPr>
              <a:t>God expects hard work</a:t>
            </a:r>
            <a:endParaRPr lang="en-US" sz="4000">
              <a:effectLst>
                <a:glow rad="139700">
                  <a:schemeClr val="tx1"/>
                </a:glow>
              </a:effectLst>
              <a:ea typeface="ＭＳ Ｐゴシック" charset="0"/>
            </a:endParaRPr>
          </a:p>
        </p:txBody>
      </p:sp>
    </p:spTree>
    <p:extLst>
      <p:ext uri="{BB962C8B-B14F-4D97-AF65-F5344CB8AC3E}">
        <p14:creationId xmlns:p14="http://schemas.microsoft.com/office/powerpoint/2010/main" val="2346279337"/>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34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52400">
                    <a:srgbClr val="000000"/>
                  </a:glow>
                </a:effectLst>
                <a:latin typeface="Arial"/>
                <a:ea typeface="ＭＳ Ｐゴシック" charset="0"/>
                <a:cs typeface="Arial"/>
              </a:rPr>
              <a:t>Ruth Returning from Gleaning</a:t>
            </a:r>
            <a:r>
              <a:rPr lang="en-US" sz="2000" b="1">
                <a:solidFill>
                  <a:srgbClr val="FFFFFF"/>
                </a:solidFill>
                <a:effectLst>
                  <a:glow rad="152400">
                    <a:srgbClr val="000000"/>
                  </a:glow>
                </a:effectLst>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2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52400">
                      <a:srgbClr val="000000"/>
                    </a:glow>
                  </a:effectLst>
                  <a:latin typeface="Arial"/>
                  <a:cs typeface="Arial"/>
                </a:rPr>
                <a:t>"If anyone does not provide for his relatives, and especially for his immediate family, he has denied the faith and is worse than an unbeliever." </a:t>
              </a:r>
            </a:p>
            <a:p>
              <a:pPr defTabSz="914400" eaLnBrk="1" fontAlgn="base" hangingPunct="1">
                <a:spcBef>
                  <a:spcPct val="50000"/>
                </a:spcBef>
                <a:spcAft>
                  <a:spcPct val="0"/>
                </a:spcAft>
              </a:pPr>
              <a:endParaRPr lang="en-US" sz="3600" b="1" i="1">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52400">
                    <a:srgbClr val="000000"/>
                  </a:glow>
                </a:effectLst>
                <a:latin typeface="Arial"/>
                <a:ea typeface="ＭＳ Ｐゴシック" charset="0"/>
                <a:cs typeface="Arial"/>
              </a:rPr>
              <a:t>1 Timothy 5:8 (NIV)</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52400">
                    <a:schemeClr val="tx1"/>
                  </a:glow>
                </a:effectLst>
                <a:ea typeface="ＭＳ Ｐゴシック" charset="0"/>
              </a:rPr>
              <a:t>God expects hard work</a:t>
            </a:r>
            <a:endParaRPr lang="en-US" sz="4000">
              <a:effectLst>
                <a:glow rad="152400">
                  <a:schemeClr val="tx1"/>
                </a:glow>
              </a:effectLst>
              <a:ea typeface="ＭＳ Ｐゴシック" charset="0"/>
            </a:endParaRPr>
          </a:p>
        </p:txBody>
      </p:sp>
    </p:spTree>
    <p:extLst>
      <p:ext uri="{BB962C8B-B14F-4D97-AF65-F5344CB8AC3E}">
        <p14:creationId xmlns:p14="http://schemas.microsoft.com/office/powerpoint/2010/main" val="4234366723"/>
      </p:ext>
    </p:extLst>
  </p:cSld>
  <p:clrMapOvr>
    <a:masterClrMapping/>
  </p:clrMapOvr>
  <p:transition xmlns:p14="http://schemas.microsoft.com/office/powerpoint/2010/main">
    <p:randomBar dir="vert"/>
  </p:transition>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smtClean="0">
                <a:solidFill>
                  <a:srgbClr val="FFFFFF"/>
                </a:solidFill>
                <a:effectLst>
                  <a:glow rad="228600">
                    <a:srgbClr val="000000">
                      <a:alpha val="75000"/>
                    </a:srgbClr>
                  </a:glow>
                </a:effectLst>
                <a:latin typeface="Arial" charset="0"/>
                <a:cs typeface="ＭＳ Ｐゴシック" charset="0"/>
              </a:rPr>
              <a:t>2:8</a:t>
            </a:r>
            <a:r>
              <a:rPr lang="en-US" sz="4000" b="1" dirty="0">
                <a:solidFill>
                  <a:srgbClr val="FFFFFF"/>
                </a:solidFill>
                <a:effectLst>
                  <a:glow rad="228600">
                    <a:srgbClr val="000000">
                      <a:alpha val="75000"/>
                    </a:srgbClr>
                  </a:glow>
                </a:effectLst>
                <a:latin typeface="Arial" charset="0"/>
                <a:cs typeface="ＭＳ Ｐゴシック" charset="0"/>
              </a:rPr>
              <a:t>-23  	</a:t>
            </a:r>
          </a:p>
        </p:txBody>
      </p:sp>
      <p:sp>
        <p:nvSpPr>
          <p:cNvPr id="890886" name="Text Box 6"/>
          <p:cNvSpPr txBox="1">
            <a:spLocks noChangeArrowheads="1"/>
          </p:cNvSpPr>
          <p:nvPr/>
        </p:nvSpPr>
        <p:spPr bwMode="auto">
          <a:xfrm>
            <a:off x="0" y="1612900"/>
            <a:ext cx="92964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smtClean="0">
                <a:solidFill>
                  <a:srgbClr val="FFFF00"/>
                </a:solidFill>
                <a:effectLst>
                  <a:glow rad="228600">
                    <a:srgbClr val="000000">
                      <a:alpha val="75000"/>
                    </a:srgbClr>
                  </a:glow>
                </a:effectLst>
                <a:latin typeface="Arial" charset="0"/>
                <a:cs typeface="ＭＳ Ｐゴシック" charset="0"/>
              </a:rPr>
              <a:t>Boaz</a:t>
            </a:r>
            <a:r>
              <a:rPr lang="fr-FR" altLang="ja-JP" sz="4000" b="1" dirty="0" smtClean="0">
                <a:solidFill>
                  <a:srgbClr val="FFFF00"/>
                </a:solidFill>
                <a:effectLst>
                  <a:glow rad="228600">
                    <a:srgbClr val="000000">
                      <a:alpha val="75000"/>
                    </a:srgbClr>
                  </a:glow>
                </a:effectLst>
                <a:latin typeface="Arial"/>
                <a:cs typeface="ＭＳ Ｐゴシック" charset="0"/>
              </a:rPr>
              <a:t>’s</a:t>
            </a:r>
            <a:r>
              <a:rPr lang="en-US" sz="4000" b="1" dirty="0" smtClean="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ＭＳ Ｐゴシック" charset="0"/>
              </a:rPr>
              <a:t>generosity to </a:t>
            </a:r>
            <a:r>
              <a:rPr lang="en-US" sz="4000" b="1" dirty="0">
                <a:solidFill>
                  <a:srgbClr val="FFFF00"/>
                </a:solidFill>
                <a:effectLst>
                  <a:glow rad="228600">
                    <a:srgbClr val="000000">
                      <a:alpha val="75000"/>
                    </a:srgbClr>
                  </a:glow>
                </a:effectLst>
                <a:latin typeface="Arial" charset="0"/>
                <a:cs typeface="ＭＳ Ｐゴシック" charset="0"/>
              </a:rPr>
              <a:t>Ruth</a:t>
            </a:r>
            <a:r>
              <a:rPr lang="en-US" sz="4000" b="1" dirty="0">
                <a:solidFill>
                  <a:srgbClr val="FFFFFF"/>
                </a:solidFill>
                <a:effectLst>
                  <a:glow rad="228600">
                    <a:srgbClr val="000000">
                      <a:alpha val="75000"/>
                    </a:srgbClr>
                  </a:glow>
                </a:effectLst>
                <a:latin typeface="Arial" charset="0"/>
                <a:cs typeface="ＭＳ Ｐゴシック" charset="0"/>
              </a:rPr>
              <a:t>  8-16</a:t>
            </a: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charset="0"/>
              <a:cs typeface="ＭＳ Ｐゴシック" charset="0"/>
            </a:endParaRPr>
          </a:p>
          <a:p>
            <a:pPr defTabSz="914400" fontAlgn="base">
              <a:spcBef>
                <a:spcPct val="50000"/>
              </a:spcBef>
              <a:spcAft>
                <a:spcPct val="0"/>
              </a:spcAft>
            </a:pPr>
            <a:r>
              <a:rPr lang="en-US" sz="3200" b="1" dirty="0" smtClean="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Giving </a:t>
            </a:r>
            <a:r>
              <a:rPr lang="en-US" sz="3600" b="1" dirty="0">
                <a:solidFill>
                  <a:srgbClr val="FFFF00"/>
                </a:solidFill>
                <a:effectLst>
                  <a:glow rad="228600">
                    <a:srgbClr val="000000">
                      <a:alpha val="75000"/>
                    </a:srgbClr>
                  </a:glow>
                </a:effectLst>
                <a:latin typeface="Arial" charset="0"/>
                <a:cs typeface="Times New Roman" charset="0"/>
              </a:rPr>
              <a:t>protection</a:t>
            </a:r>
            <a:r>
              <a:rPr lang="en-US" sz="3600" b="1" dirty="0">
                <a:solidFill>
                  <a:srgbClr val="FFFFFF"/>
                </a:solidFill>
                <a:effectLst>
                  <a:glow rad="228600">
                    <a:srgbClr val="000000">
                      <a:alpha val="75000"/>
                    </a:srgbClr>
                  </a:glow>
                </a:effectLst>
                <a:latin typeface="Arial" charset="0"/>
                <a:cs typeface="Times New Roman" charset="0"/>
              </a:rPr>
              <a:t> 8-13  </a:t>
            </a:r>
          </a:p>
          <a:p>
            <a:pPr defTabSz="914400" fontAlgn="base">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600" b="1" dirty="0" smtClean="0">
                <a:solidFill>
                  <a:srgbClr val="FFFFFF"/>
                </a:solidFill>
                <a:effectLst>
                  <a:glow rad="228600">
                    <a:srgbClr val="000000">
                      <a:alpha val="75000"/>
                    </a:srgbClr>
                  </a:glow>
                </a:effectLst>
                <a:latin typeface="Arial" charset="0"/>
                <a:cs typeface="Times New Roman" charset="0"/>
              </a:rPr>
              <a:t>	</a:t>
            </a:r>
            <a:r>
              <a:rPr lang="en-US" sz="3200" b="1" dirty="0" smtClean="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Granting </a:t>
            </a:r>
            <a:r>
              <a:rPr lang="en-US" sz="3600" b="1" dirty="0">
                <a:solidFill>
                  <a:srgbClr val="FFFF00"/>
                </a:solidFill>
                <a:effectLst>
                  <a:glow rad="228600">
                    <a:srgbClr val="000000">
                      <a:alpha val="75000"/>
                    </a:srgbClr>
                  </a:glow>
                </a:effectLst>
                <a:latin typeface="Arial" charset="0"/>
                <a:cs typeface="Times New Roman" charset="0"/>
              </a:rPr>
              <a:t>privileges</a:t>
            </a:r>
            <a:r>
              <a:rPr lang="en-US" sz="3600" b="1" dirty="0">
                <a:solidFill>
                  <a:srgbClr val="FFFFFF"/>
                </a:solidFill>
                <a:effectLst>
                  <a:glow rad="228600">
                    <a:srgbClr val="000000">
                      <a:alpha val="75000"/>
                    </a:srgbClr>
                  </a:glow>
                </a:effectLst>
                <a:latin typeface="Arial" charset="0"/>
                <a:cs typeface="Times New Roman" charset="0"/>
              </a:rPr>
              <a:t> 14-16 </a:t>
            </a: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400" b="1" dirty="0">
                <a:solidFill>
                  <a:srgbClr val="FFFFFF"/>
                </a:solidFill>
                <a:effectLst>
                  <a:glow rad="127000">
                    <a:srgbClr val="000000"/>
                  </a:glow>
                </a:effectLst>
                <a:latin typeface="Arial"/>
                <a:ea typeface="ＭＳ Ｐゴシック" charset="0"/>
                <a:cs typeface="Arial"/>
              </a:rPr>
              <a:t>Nicolas </a:t>
            </a:r>
            <a:r>
              <a:rPr lang="en-US" sz="2400" b="1" dirty="0" err="1" smtClean="0">
                <a:solidFill>
                  <a:srgbClr val="FFFFFF"/>
                </a:solidFill>
                <a:effectLst>
                  <a:glow rad="127000">
                    <a:srgbClr val="000000"/>
                  </a:glow>
                </a:effectLst>
                <a:latin typeface="Arial"/>
                <a:ea typeface="ＭＳ Ｐゴシック" charset="0"/>
                <a:cs typeface="Arial"/>
              </a:rPr>
              <a:t>Poussin</a:t>
            </a:r>
            <a:r>
              <a:rPr lang="fr-FR" sz="2400" b="1" dirty="0" smtClean="0">
                <a:solidFill>
                  <a:srgbClr val="FFFFFF"/>
                </a:solidFill>
                <a:effectLst>
                  <a:glow rad="127000">
                    <a:srgbClr val="000000"/>
                  </a:glow>
                </a:effectLst>
                <a:latin typeface="Arial"/>
                <a:ea typeface="ＭＳ Ｐゴシック" charset="0"/>
                <a:cs typeface="Arial"/>
              </a:rPr>
              <a:t>'</a:t>
            </a:r>
            <a:r>
              <a:rPr lang="en-US" sz="2400" b="1" dirty="0" smtClean="0">
                <a:solidFill>
                  <a:srgbClr val="FFFFFF"/>
                </a:solidFill>
                <a:effectLst>
                  <a:glow rad="127000">
                    <a:srgbClr val="000000"/>
                  </a:glow>
                </a:effectLst>
                <a:latin typeface="Arial"/>
                <a:ea typeface="ＭＳ Ｐゴシック" charset="0"/>
                <a:cs typeface="Arial"/>
              </a:rPr>
              <a:t>s </a:t>
            </a:r>
            <a:r>
              <a:rPr lang="en-US" sz="2400" b="1" i="1" dirty="0">
                <a:solidFill>
                  <a:srgbClr val="FFFFFF"/>
                </a:solidFill>
                <a:effectLst>
                  <a:glow rad="127000">
                    <a:srgbClr val="000000"/>
                  </a:glow>
                </a:effectLst>
                <a:latin typeface="Arial"/>
                <a:ea typeface="ＭＳ Ｐゴシック" charset="0"/>
                <a:cs typeface="Arial"/>
              </a:rPr>
              <a:t>Ruth and Boaz</a:t>
            </a:r>
            <a:endParaRPr lang="en-US" sz="2400" b="1" dirty="0">
              <a:solidFill>
                <a:srgbClr val="FFFFFF"/>
              </a:solidFill>
              <a:effectLst>
                <a:glow rad="127000">
                  <a:srgbClr val="000000"/>
                </a:glow>
              </a:effectLst>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smtClean="0">
                <a:solidFill>
                  <a:srgbClr val="FFFFFF"/>
                </a:solidFill>
                <a:effectLst>
                  <a:glow rad="127000">
                    <a:srgbClr val="000000"/>
                  </a:glow>
                </a:effectLst>
                <a:latin typeface="Arial"/>
                <a:cs typeface="Arial"/>
              </a:rPr>
              <a:t>"May you be richly rewarded by the L</a:t>
            </a:r>
            <a:r>
              <a:rPr lang="en-US" sz="3600" b="1" i="1" dirty="0" smtClean="0">
                <a:solidFill>
                  <a:srgbClr val="FFFFFF"/>
                </a:solidFill>
                <a:effectLst>
                  <a:glow rad="127000">
                    <a:srgbClr val="000000"/>
                  </a:glow>
                </a:effectLst>
                <a:latin typeface="Arial"/>
                <a:cs typeface="Arial"/>
              </a:rPr>
              <a:t>ORD</a:t>
            </a:r>
            <a:r>
              <a:rPr lang="en-US" sz="4000" b="1" i="1" dirty="0" smtClean="0">
                <a:solidFill>
                  <a:srgbClr val="FFFFFF"/>
                </a:solidFill>
                <a:effectLst>
                  <a:glow rad="127000">
                    <a:srgbClr val="000000"/>
                  </a:glow>
                </a:effectLst>
                <a:latin typeface="Arial"/>
                <a:cs typeface="Arial"/>
              </a:rPr>
              <a:t>, the God of Israel,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27000">
                    <a:srgbClr val="000000"/>
                  </a:glow>
                </a:effectLst>
                <a:latin typeface="Arial"/>
                <a:ea typeface="ＭＳ Ｐゴシック" charset="0"/>
                <a:cs typeface="Arial"/>
              </a:rPr>
              <a:t>Ruth 2:12 (NIV)</a:t>
            </a:r>
          </a:p>
          <a:p>
            <a:pPr defTabSz="914400" fontAlgn="base">
              <a:spcBef>
                <a:spcPct val="50000"/>
              </a:spcBef>
              <a:spcAft>
                <a:spcPct val="0"/>
              </a:spcAft>
              <a:defRPr/>
            </a:pPr>
            <a:endParaRPr lang="en-US" sz="2400">
              <a:solidFill>
                <a:srgbClr val="FFFFFF"/>
              </a:solidFill>
              <a:effectLst>
                <a:glow rad="127000">
                  <a:srgbClr val="000000"/>
                </a:glow>
              </a:effectLst>
              <a:latin typeface="Arial"/>
              <a:ea typeface="ＭＳ Ｐゴシック" charset="0"/>
              <a:cs typeface="Arial"/>
            </a:endParaRPr>
          </a:p>
        </p:txBody>
      </p:sp>
      <p:sp>
        <p:nvSpPr>
          <p:cNvPr id="873482" name="Text Box 10"/>
          <p:cNvSpPr txBox="1">
            <a:spLocks noChangeArrowheads="1"/>
          </p:cNvSpPr>
          <p:nvPr/>
        </p:nvSpPr>
        <p:spPr bwMode="auto">
          <a:xfrm>
            <a:off x="495300" y="3124200"/>
            <a:ext cx="83820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smtClean="0">
                <a:solidFill>
                  <a:srgbClr val="FFFFFF"/>
                </a:solidFill>
                <a:effectLst>
                  <a:glow rad="127000">
                    <a:srgbClr val="000000"/>
                  </a:glow>
                </a:effectLst>
                <a:latin typeface="Arial"/>
                <a:cs typeface="Arial"/>
              </a:rPr>
              <a:t>under whose </a:t>
            </a:r>
            <a:r>
              <a:rPr lang="en-US" sz="4000" b="1" i="1" dirty="0" smtClean="0">
                <a:solidFill>
                  <a:srgbClr val="FFFF00"/>
                </a:solidFill>
                <a:effectLst>
                  <a:glow rad="127000">
                    <a:srgbClr val="000000"/>
                  </a:glow>
                </a:effectLst>
                <a:latin typeface="Arial"/>
                <a:cs typeface="Arial"/>
              </a:rPr>
              <a:t>wings</a:t>
            </a:r>
            <a:r>
              <a:rPr lang="en-US" sz="4000" b="1" i="1" dirty="0" smtClean="0">
                <a:solidFill>
                  <a:srgbClr val="FFFFFF"/>
                </a:solidFill>
                <a:effectLst>
                  <a:glow rad="127000">
                    <a:srgbClr val="000000"/>
                  </a:glow>
                </a:effectLst>
                <a:latin typeface="Arial"/>
                <a:cs typeface="Arial"/>
              </a:rPr>
              <a:t> you have come to take refuge."</a:t>
            </a: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smtClean="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smtClean="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smtClean="0">
                <a:solidFill>
                  <a:srgbClr val="FFFFFF"/>
                </a:solidFill>
                <a:effectLst>
                  <a:glow rad="177800">
                    <a:srgbClr val="000000"/>
                  </a:glow>
                </a:effectLst>
                <a:latin typeface="Arial"/>
                <a:cs typeface="Arial"/>
              </a:rPr>
              <a:t>"May you be richly rewarded by the L</a:t>
            </a:r>
            <a:r>
              <a:rPr lang="en-US" sz="3200" b="1" i="1" dirty="0" smtClean="0">
                <a:solidFill>
                  <a:srgbClr val="FFFFFF"/>
                </a:solidFill>
                <a:effectLst>
                  <a:glow rad="177800">
                    <a:srgbClr val="000000"/>
                  </a:glow>
                </a:effectLst>
                <a:latin typeface="Arial"/>
                <a:cs typeface="Arial"/>
              </a:rPr>
              <a:t>ORD</a:t>
            </a:r>
            <a:r>
              <a:rPr lang="en-US" sz="4000" b="1" i="1" dirty="0" smtClean="0">
                <a:solidFill>
                  <a:srgbClr val="FFFFFF"/>
                </a:solidFill>
                <a:effectLst>
                  <a:glow rad="177800">
                    <a:srgbClr val="000000"/>
                  </a:glow>
                </a:effectLst>
                <a:latin typeface="Arial"/>
                <a:cs typeface="Arial"/>
              </a:rPr>
              <a:t>, the God of Israel, </a:t>
            </a:r>
            <a:r>
              <a:rPr lang="en-US" sz="4000" b="1" i="1" dirty="0">
                <a:solidFill>
                  <a:srgbClr val="FFFFFF"/>
                </a:solidFill>
                <a:effectLst>
                  <a:glow rad="177800">
                    <a:srgbClr val="000000"/>
                  </a:glow>
                </a:effectLst>
                <a:latin typeface="Arial"/>
                <a:cs typeface="Arial"/>
              </a:rPr>
              <a:t>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a:t>
            </a:r>
            <a:r>
              <a:rPr lang="en-US" sz="4000" b="1" i="1" dirty="0" smtClean="0">
                <a:solidFill>
                  <a:srgbClr val="FFFFFF"/>
                </a:solidFill>
                <a:effectLst>
                  <a:glow rad="177800">
                    <a:srgbClr val="000000"/>
                  </a:glow>
                </a:effectLst>
                <a:latin typeface="Arial"/>
                <a:cs typeface="Arial"/>
              </a:rPr>
              <a:t>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smtClean="0">
                <a:effectLst>
                  <a:glow rad="177800">
                    <a:srgbClr val="000000"/>
                  </a:glow>
                </a:effectLst>
                <a:latin typeface="Arial"/>
                <a:ea typeface="ＭＳ Ｐゴシック" charset="0"/>
                <a:cs typeface="Arial"/>
              </a:rPr>
              <a:t>wyp;n:K]</a:t>
            </a:r>
            <a:endParaRPr lang="en-US" dirty="0" smtClean="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smtClean="0">
                <a:solidFill>
                  <a:srgbClr val="FFFFFF"/>
                </a:solidFill>
                <a:effectLst>
                  <a:glow rad="228600">
                    <a:srgbClr val="000000">
                      <a:alpha val="75000"/>
                    </a:srgbClr>
                  </a:glow>
                </a:effectLst>
                <a:latin typeface="Arial" charset="0"/>
                <a:cs typeface="ＭＳ Ｐゴシック" charset="0"/>
              </a:rPr>
              <a:t>2:8</a:t>
            </a:r>
            <a:r>
              <a:rPr lang="en-US" sz="4000" b="1" dirty="0">
                <a:solidFill>
                  <a:srgbClr val="FFFFFF"/>
                </a:solidFill>
                <a:effectLst>
                  <a:glow rad="228600">
                    <a:srgbClr val="000000">
                      <a:alpha val="75000"/>
                    </a:srgbClr>
                  </a:glow>
                </a:effectLst>
                <a:latin typeface="Arial" charset="0"/>
                <a:cs typeface="ＭＳ Ｐゴシック" charset="0"/>
              </a:rPr>
              <a:t>-23  	</a:t>
            </a:r>
          </a:p>
        </p:txBody>
      </p:sp>
      <p:sp>
        <p:nvSpPr>
          <p:cNvPr id="891908" name="Text Box 4"/>
          <p:cNvSpPr txBox="1">
            <a:spLocks noChangeArrowheads="1"/>
          </p:cNvSpPr>
          <p:nvPr/>
        </p:nvSpPr>
        <p:spPr bwMode="auto">
          <a:xfrm>
            <a:off x="0" y="1612900"/>
            <a:ext cx="92964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smtClean="0">
                <a:solidFill>
                  <a:srgbClr val="FFFF00"/>
                </a:solidFill>
                <a:effectLst>
                  <a:glow rad="228600">
                    <a:srgbClr val="000000">
                      <a:alpha val="75000"/>
                    </a:srgbClr>
                  </a:glow>
                </a:effectLst>
                <a:latin typeface="Arial" charset="0"/>
                <a:cs typeface="ＭＳ Ｐゴシック" charset="0"/>
              </a:rPr>
              <a:t>Ruth</a:t>
            </a:r>
            <a:r>
              <a:rPr lang="fr-FR" altLang="ja-JP" sz="4000" b="1" dirty="0" smtClean="0">
                <a:solidFill>
                  <a:srgbClr val="FFFF00"/>
                </a:solidFill>
                <a:effectLst>
                  <a:glow rad="228600">
                    <a:srgbClr val="000000">
                      <a:alpha val="75000"/>
                    </a:srgbClr>
                  </a:glow>
                </a:effectLst>
                <a:latin typeface="Arial"/>
                <a:cs typeface="ＭＳ Ｐゴシック" charset="0"/>
              </a:rPr>
              <a:t>'</a:t>
            </a:r>
            <a:r>
              <a:rPr lang="en-US" sz="4000" b="1" dirty="0" smtClean="0">
                <a:solidFill>
                  <a:srgbClr val="FFFF00"/>
                </a:solidFill>
                <a:effectLst>
                  <a:glow rad="228600">
                    <a:srgbClr val="000000">
                      <a:alpha val="75000"/>
                    </a:srgbClr>
                  </a:glow>
                </a:effectLst>
                <a:latin typeface="Arial" charset="0"/>
                <a:cs typeface="ＭＳ Ｐゴシック" charset="0"/>
              </a:rPr>
              <a:t>s</a:t>
            </a:r>
            <a:r>
              <a:rPr lang="en-US" sz="4000" b="1" dirty="0" smtClean="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ＭＳ Ｐゴシック" charset="0"/>
              </a:rPr>
              <a:t>generosity to </a:t>
            </a:r>
            <a:r>
              <a:rPr lang="en-US" sz="4000" b="1" dirty="0">
                <a:solidFill>
                  <a:srgbClr val="FFFF00"/>
                </a:solidFill>
                <a:effectLst>
                  <a:glow rad="228600">
                    <a:srgbClr val="000000">
                      <a:alpha val="75000"/>
                    </a:srgbClr>
                  </a:glow>
                </a:effectLst>
                <a:latin typeface="Arial" charset="0"/>
                <a:cs typeface="ＭＳ Ｐゴシック" charset="0"/>
              </a:rPr>
              <a:t>Naomi</a:t>
            </a:r>
            <a:r>
              <a:rPr lang="en-US" sz="4000" b="1" dirty="0">
                <a:solidFill>
                  <a:srgbClr val="FFFFFF"/>
                </a:solidFill>
                <a:effectLst>
                  <a:glow rad="228600">
                    <a:srgbClr val="000000">
                      <a:alpha val="75000"/>
                    </a:srgbClr>
                  </a:glow>
                </a:effectLst>
                <a:latin typeface="Arial" charset="0"/>
                <a:cs typeface="ＭＳ Ｐゴシック" charset="0"/>
              </a:rPr>
              <a:t>    							17-23</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Providing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help</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17-18  </a:t>
            </a:r>
          </a:p>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Promoting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hope</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19-23 </a:t>
            </a: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effectLst>
                  <a:glow rad="139700">
                    <a:srgbClr val="000000"/>
                  </a:glow>
                </a:effectLst>
                <a:latin typeface="Arial"/>
                <a:ea typeface="ＭＳ Ｐゴシック" charset="0"/>
                <a:cs typeface="Arial"/>
              </a:rPr>
              <a:t>"If </a:t>
            </a:r>
            <a:r>
              <a:rPr lang="en-US" sz="3600" b="1" i="1" dirty="0">
                <a:solidFill>
                  <a:srgbClr val="FFFFFF"/>
                </a:solidFill>
                <a:effectLst>
                  <a:glow rad="139700">
                    <a:srgbClr val="000000"/>
                  </a:glow>
                </a:effectLst>
                <a:latin typeface="Arial"/>
                <a:ea typeface="ＭＳ Ｐゴシック" charset="0"/>
                <a:cs typeface="Arial"/>
              </a:rPr>
              <a:t>one of your countrymen becomes poor and sells some of his property, his nearest relative is to come and redeem what his countryman has sold</a:t>
            </a:r>
            <a:r>
              <a:rPr lang="en-US" sz="3600" b="1" i="1" dirty="0" smtClean="0">
                <a:solidFill>
                  <a:srgbClr val="FFFFFF"/>
                </a:solidFill>
                <a:effectLst>
                  <a:glow rad="139700">
                    <a:srgbClr val="000000"/>
                  </a:glow>
                </a:effectLst>
                <a:latin typeface="Arial"/>
                <a:ea typeface="ＭＳ Ｐゴシック" charset="0"/>
                <a:cs typeface="Arial"/>
              </a:rPr>
              <a:t>."         </a:t>
            </a:r>
            <a:endParaRPr lang="en-US" sz="2800" b="1" dirty="0">
              <a:solidFill>
                <a:srgbClr val="FFFFFF"/>
              </a:solidFill>
              <a:effectLst>
                <a:glow rad="139700">
                  <a:srgbClr val="000000"/>
                </a:glow>
              </a:effectLst>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800" b="1" dirty="0">
                <a:solidFill>
                  <a:srgbClr val="FFFFFF"/>
                </a:solidFill>
                <a:effectLst>
                  <a:glow rad="139700">
                    <a:srgbClr val="000000"/>
                  </a:glow>
                </a:effectLst>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defTabSz="914400" fontAlgn="base">
              <a:spcAft>
                <a:spcPct val="0"/>
              </a:spcAft>
            </a:pPr>
            <a:r>
              <a:rPr lang="en-US" dirty="0" smtClean="0">
                <a:solidFill>
                  <a:srgbClr val="FFFFFF"/>
                </a:solidFill>
                <a:effectLst>
                  <a:glow rad="139700">
                    <a:srgbClr val="000000"/>
                  </a:glow>
                </a:effectLst>
                <a:ea typeface="ＭＳ Ｐゴシック" charset="0"/>
              </a:rPr>
              <a:t>"If brothers are living together and one of them dies without a son, his widow must not marry outside the family. Her husband</a:t>
            </a:r>
            <a:r>
              <a:rPr lang="fr-FR" altLang="ja-JP" dirty="0" smtClean="0">
                <a:solidFill>
                  <a:srgbClr val="FFFFFF"/>
                </a:solidFill>
                <a:effectLst>
                  <a:glow rad="139700">
                    <a:srgbClr val="000000"/>
                  </a:glow>
                </a:effectLst>
                <a:ea typeface="ＭＳ Ｐゴシック" charset="0"/>
              </a:rPr>
              <a:t>'</a:t>
            </a:r>
            <a:r>
              <a:rPr lang="en-US" dirty="0" smtClean="0">
                <a:solidFill>
                  <a:srgbClr val="FFFFFF"/>
                </a:solidFill>
                <a:effectLst>
                  <a:glow rad="139700">
                    <a:srgbClr val="000000"/>
                  </a:glow>
                </a:effectLst>
                <a:ea typeface="ＭＳ Ｐゴシック" charset="0"/>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en-US" dirty="0" smtClean="0">
                <a:solidFill>
                  <a:srgbClr val="FFFFFF"/>
                </a:solidFill>
                <a:effectLst>
                  <a:glow rad="139700">
                    <a:srgbClr val="000000"/>
                  </a:glow>
                </a:effectLst>
                <a:ea typeface="ＭＳ Ｐゴシック" charset="0"/>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en-US" sz="9600" dirty="0">
                <a:solidFill>
                  <a:schemeClr val="tx1"/>
                </a:solidFill>
                <a:latin typeface="Arial Black" charset="0"/>
                <a:ea typeface="ＭＳ Ｐゴシック" charset="0"/>
                <a:cs typeface="ＭＳ Ｐゴシック" charset="0"/>
              </a:rPr>
              <a:t>Ruth</a:t>
            </a:r>
          </a:p>
        </p:txBody>
      </p:sp>
      <p:sp>
        <p:nvSpPr>
          <p:cNvPr id="40964" name="Text Box 6"/>
          <p:cNvSpPr txBox="1">
            <a:spLocks noChangeArrowheads="1"/>
          </p:cNvSpPr>
          <p:nvPr/>
        </p:nvSpPr>
        <p:spPr bwMode="auto">
          <a:xfrm>
            <a:off x="0" y="5003646"/>
            <a:ext cx="522007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4000" b="1" dirty="0">
                <a:solidFill>
                  <a:srgbClr val="000000"/>
                </a:solidFill>
                <a:latin typeface="Arial Black" charset="0"/>
                <a:ea typeface="宋体" charset="0"/>
                <a:cs typeface="宋体" charset="0"/>
              </a:rPr>
              <a:t>God Rewards </a:t>
            </a:r>
            <a:br>
              <a:rPr lang="en-US" altLang="zh-CN" sz="4000" b="1" dirty="0">
                <a:solidFill>
                  <a:srgbClr val="000000"/>
                </a:solidFill>
                <a:latin typeface="Arial Black" charset="0"/>
                <a:ea typeface="宋体" charset="0"/>
                <a:cs typeface="宋体" charset="0"/>
              </a:rPr>
            </a:br>
            <a:r>
              <a:rPr lang="en-US" altLang="zh-CN" sz="4000" b="1" dirty="0">
                <a:solidFill>
                  <a:srgbClr val="000000"/>
                </a:solidFill>
                <a:latin typeface="Arial Black" charset="0"/>
                <a:ea typeface="宋体" charset="0"/>
                <a:cs typeface="宋体" charset="0"/>
              </a:rPr>
              <a:t>the Selfless</a:t>
            </a:r>
            <a:endParaRPr lang="en-US" sz="4000" dirty="0">
              <a:solidFill>
                <a:srgbClr val="000000"/>
              </a:solidFill>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defTabSz="914400" fontAlgn="base">
              <a:spcBef>
                <a:spcPct val="20000"/>
              </a:spcBef>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ea typeface="ＭＳ Ｐゴシック" charset="0"/>
                <a:cs typeface="Arial"/>
              </a:rPr>
              <a:t>Dr. Rick </a:t>
            </a:r>
            <a:r>
              <a:rPr lang="en-US" sz="2000" b="1" kern="0" dirty="0" smtClean="0">
                <a:solidFill>
                  <a:srgbClr val="FFFFFF"/>
                </a:solidFill>
                <a:effectLst>
                  <a:outerShdw blurRad="38100" dist="38100" dir="2700000" algn="tl">
                    <a:srgbClr val="000000"/>
                  </a:outerShdw>
                </a:effectLst>
                <a:latin typeface="Arial"/>
                <a:ea typeface="ＭＳ Ｐゴシック" charset="0"/>
                <a:cs typeface="Arial"/>
              </a:rPr>
              <a:t>Griffith • </a:t>
            </a:r>
            <a:r>
              <a:rPr lang="en-US" sz="2000" b="1" kern="0" dirty="0">
                <a:solidFill>
                  <a:srgbClr val="FFFFFF"/>
                </a:solidFill>
                <a:effectLst>
                  <a:outerShdw blurRad="38100" dist="38100" dir="2700000" algn="tl">
                    <a:srgbClr val="000000"/>
                  </a:outerShdw>
                </a:effectLst>
                <a:latin typeface="Arial"/>
                <a:ea typeface="ＭＳ Ｐゴシック" charset="0"/>
                <a:cs typeface="Arial"/>
              </a:rPr>
              <a:t>Singapore Bible </a:t>
            </a:r>
            <a:r>
              <a:rPr lang="en-US" sz="2000" b="1" kern="0" dirty="0" smtClean="0">
                <a:solidFill>
                  <a:srgbClr val="FFFFFF"/>
                </a:solidFill>
                <a:effectLst>
                  <a:outerShdw blurRad="38100" dist="38100" dir="2700000" algn="tl">
                    <a:srgbClr val="000000"/>
                  </a:outerShdw>
                </a:effectLst>
                <a:latin typeface="Arial"/>
                <a:ea typeface="ＭＳ Ｐゴシック" charset="0"/>
                <a:cs typeface="Arial"/>
              </a:rPr>
              <a:t>College • BibleStudyDownloads.org</a:t>
            </a:r>
            <a:endParaRPr lang="en-US" sz="2000" b="1" kern="0" dirty="0">
              <a:solidFill>
                <a:srgbClr val="FFFFFF"/>
              </a:solidFill>
              <a:effectLst>
                <a:outerShdw blurRad="38100" dist="38100" dir="2700000" algn="tl">
                  <a:srgbClr val="000000"/>
                </a:outerShdw>
              </a:effectLst>
              <a:latin typeface="Arial"/>
              <a:ea typeface="ＭＳ Ｐゴシック" charset="0"/>
              <a:cs typeface="Arial"/>
            </a:endParaRP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5197198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effectLst>
                  <a:glow rad="101600">
                    <a:srgbClr val="000000"/>
                  </a:glow>
                </a:effectLst>
                <a:latin typeface="Arial"/>
                <a:ea typeface="ＭＳ Ｐゴシック" charset="0"/>
                <a:cs typeface="Arial"/>
              </a:rPr>
              <a:t>"That </a:t>
            </a:r>
            <a:r>
              <a:rPr lang="en-US" sz="3600" b="1" i="1" dirty="0">
                <a:solidFill>
                  <a:srgbClr val="FFFFFF"/>
                </a:solidFill>
                <a:effectLst>
                  <a:glow rad="101600">
                    <a:srgbClr val="000000"/>
                  </a:glow>
                </a:effectLst>
                <a:latin typeface="Arial"/>
                <a:ea typeface="ＭＳ Ｐゴシック" charset="0"/>
                <a:cs typeface="Arial"/>
              </a:rPr>
              <a:t>same day the Sadducees, who say there is no resurrection, came to him with a question. </a:t>
            </a:r>
            <a:r>
              <a:rPr lang="en-US" sz="3600" b="1" i="1" baseline="30000" dirty="0">
                <a:solidFill>
                  <a:srgbClr val="FFFFFF"/>
                </a:solidFill>
                <a:effectLst>
                  <a:glow rad="101600">
                    <a:srgbClr val="000000"/>
                  </a:glow>
                </a:effectLst>
                <a:latin typeface="Arial"/>
                <a:ea typeface="ＭＳ Ｐゴシック" charset="0"/>
                <a:cs typeface="Arial"/>
              </a:rPr>
              <a:t> </a:t>
            </a:r>
            <a:r>
              <a:rPr lang="en-US" sz="3600" b="1" i="1" dirty="0">
                <a:solidFill>
                  <a:srgbClr val="FFFFFF"/>
                </a:solidFill>
                <a:effectLst>
                  <a:glow rad="101600">
                    <a:srgbClr val="000000"/>
                  </a:glow>
                </a:effectLst>
                <a:latin typeface="Arial"/>
                <a:ea typeface="ＭＳ Ｐゴシック" charset="0"/>
                <a:cs typeface="Arial"/>
              </a:rPr>
              <a:t>'</a:t>
            </a:r>
            <a:r>
              <a:rPr lang="en-US" sz="3600" b="1" i="1" dirty="0" smtClean="0">
                <a:solidFill>
                  <a:srgbClr val="FFFFFF"/>
                </a:solidFill>
                <a:effectLst>
                  <a:glow rad="101600">
                    <a:srgbClr val="000000"/>
                  </a:glow>
                </a:effectLst>
                <a:latin typeface="Arial"/>
                <a:ea typeface="ＭＳ Ｐゴシック" charset="0"/>
                <a:cs typeface="Arial"/>
              </a:rPr>
              <a:t>Teacher,</a:t>
            </a:r>
            <a:r>
              <a:rPr lang="en-US" sz="3600" b="1" i="1" dirty="0">
                <a:solidFill>
                  <a:srgbClr val="FFFFFF"/>
                </a:solidFill>
                <a:effectLst>
                  <a:glow rad="101600">
                    <a:srgbClr val="000000"/>
                  </a:glow>
                </a:effectLst>
                <a:latin typeface="Arial"/>
                <a:ea typeface="ＭＳ Ｐゴシック" charset="0"/>
                <a:cs typeface="Arial"/>
              </a:rPr>
              <a:t>'</a:t>
            </a:r>
            <a:r>
              <a:rPr lang="en-US" sz="3600" b="1" i="1" dirty="0" smtClean="0">
                <a:solidFill>
                  <a:srgbClr val="FFFFFF"/>
                </a:solidFill>
                <a:effectLst>
                  <a:glow rad="101600">
                    <a:srgbClr val="000000"/>
                  </a:glow>
                </a:effectLst>
                <a:latin typeface="Arial"/>
                <a:ea typeface="ＭＳ Ｐゴシック" charset="0"/>
                <a:cs typeface="Arial"/>
              </a:rPr>
              <a:t> </a:t>
            </a:r>
            <a:r>
              <a:rPr lang="en-US" sz="3600" b="1" i="1" dirty="0">
                <a:solidFill>
                  <a:srgbClr val="FFFFFF"/>
                </a:solidFill>
                <a:effectLst>
                  <a:glow rad="101600">
                    <a:srgbClr val="000000"/>
                  </a:glow>
                </a:effectLst>
                <a:latin typeface="Arial"/>
                <a:ea typeface="ＭＳ Ｐゴシック" charset="0"/>
                <a:cs typeface="Arial"/>
              </a:rPr>
              <a:t>they said, '</a:t>
            </a:r>
            <a:r>
              <a:rPr lang="en-US" sz="3600" b="1" i="1" dirty="0" smtClean="0">
                <a:solidFill>
                  <a:srgbClr val="FFFFFF"/>
                </a:solidFill>
                <a:effectLst>
                  <a:glow rad="101600">
                    <a:srgbClr val="000000"/>
                  </a:glow>
                </a:effectLst>
                <a:latin typeface="Arial"/>
                <a:ea typeface="ＭＳ Ｐゴシック" charset="0"/>
                <a:cs typeface="Arial"/>
              </a:rPr>
              <a:t>Moses </a:t>
            </a:r>
            <a:r>
              <a:rPr lang="en-US" sz="3600" b="1" i="1" dirty="0">
                <a:solidFill>
                  <a:srgbClr val="FFFFFF"/>
                </a:solidFill>
                <a:effectLst>
                  <a:glow rad="101600">
                    <a:srgbClr val="000000"/>
                  </a:glow>
                </a:effectLst>
                <a:latin typeface="Arial"/>
                <a:ea typeface="ＭＳ Ｐゴシック" charset="0"/>
                <a:cs typeface="Arial"/>
              </a:rPr>
              <a:t>told us that if a man dies without having children, his brother must marry the widow and have children for him</a:t>
            </a:r>
            <a:r>
              <a:rPr lang="en-US" sz="3600" b="1" i="1" dirty="0" smtClean="0">
                <a:solidFill>
                  <a:srgbClr val="FFFFFF"/>
                </a:solidFill>
                <a:effectLst>
                  <a:glow rad="101600">
                    <a:srgbClr val="000000"/>
                  </a:glow>
                </a:effectLst>
                <a:latin typeface="Arial"/>
                <a:ea typeface="ＭＳ Ｐゴシック" charset="0"/>
                <a:cs typeface="Arial"/>
              </a:rPr>
              <a:t>.'"</a:t>
            </a:r>
            <a:endParaRPr lang="en-US" sz="3600" b="1" i="1" baseline="30000" dirty="0">
              <a:solidFill>
                <a:srgbClr val="FFFFFF"/>
              </a:solidFill>
              <a:effectLst>
                <a:glow rad="101600">
                  <a:srgbClr val="000000"/>
                </a:glow>
              </a:effectLst>
              <a:latin typeface="Arial"/>
              <a:ea typeface="ＭＳ Ｐゴシック" charset="0"/>
              <a:cs typeface="Arial"/>
            </a:endParaRPr>
          </a:p>
          <a:p>
            <a:pPr algn="r" defTabSz="914400" fontAlgn="base">
              <a:spcBef>
                <a:spcPct val="50000"/>
              </a:spcBef>
              <a:spcAft>
                <a:spcPct val="0"/>
              </a:spcAft>
              <a:defRPr/>
            </a:pPr>
            <a:r>
              <a:rPr lang="en-US" sz="2800" b="1" dirty="0">
                <a:solidFill>
                  <a:srgbClr val="FFFFFF"/>
                </a:solidFill>
                <a:effectLst>
                  <a:glow rad="101600">
                    <a:srgbClr val="000000"/>
                  </a:glow>
                </a:effectLst>
                <a:latin typeface="Arial"/>
                <a:ea typeface="ＭＳ Ｐゴシック" charset="0"/>
                <a:cs typeface="Arial"/>
              </a:rPr>
              <a:t>Matthew 22:23-24 (NIV)</a:t>
            </a:r>
            <a:endParaRPr lang="en-US" sz="3600" b="1" i="1" dirty="0">
              <a:solidFill>
                <a:srgbClr val="FFFFFF"/>
              </a:solidFill>
              <a:effectLst>
                <a:glow rad="101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latin typeface="Arial"/>
                <a:ea typeface="ＭＳ Ｐゴシック" charset="0"/>
                <a:cs typeface="Arial"/>
              </a:rPr>
              <a:t>"Now </a:t>
            </a:r>
            <a:r>
              <a:rPr lang="en-US" sz="3600" b="1" i="1" dirty="0">
                <a:solidFill>
                  <a:srgbClr val="FFFFFF"/>
                </a:solidFill>
                <a:latin typeface="Arial"/>
                <a:ea typeface="ＭＳ Ｐゴシック" charset="0"/>
                <a:cs typeface="Arial"/>
              </a:rPr>
              <a:t>there were seven brothers among us</a:t>
            </a:r>
            <a:r>
              <a:rPr lang="en-US" sz="3600" b="1" i="1" dirty="0" smtClean="0">
                <a:solidFill>
                  <a:srgbClr val="FFFFFF"/>
                </a:solidFill>
                <a:latin typeface="Arial"/>
                <a:ea typeface="ＭＳ Ｐゴシック" charset="0"/>
                <a:cs typeface="Arial"/>
              </a:rPr>
              <a:t>."</a:t>
            </a:r>
            <a:endParaRPr lang="en-US" sz="3600" b="1" i="1" dirty="0">
              <a:solidFill>
                <a:srgbClr val="FFFFFF"/>
              </a:solidFill>
              <a:latin typeface="Arial"/>
              <a:ea typeface="ＭＳ Ｐゴシック" charset="0"/>
              <a:cs typeface="Arial"/>
            </a:endParaRPr>
          </a:p>
          <a:p>
            <a:pPr defTabSz="914400" fontAlgn="base">
              <a:spcBef>
                <a:spcPct val="50000"/>
              </a:spcBef>
              <a:spcAft>
                <a:spcPct val="0"/>
              </a:spcAft>
              <a:defRPr/>
            </a:pPr>
            <a:endParaRPr lang="en-US" sz="2800" b="1" dirty="0">
              <a:solidFill>
                <a:srgbClr val="FFFFFF"/>
              </a:solidFill>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latin typeface="Arial"/>
                <a:ea typeface="ＭＳ Ｐゴシック" charset="0"/>
                <a:cs typeface="Arial"/>
              </a:rPr>
              <a:t>"The </a:t>
            </a:r>
            <a:r>
              <a:rPr lang="en-US" sz="3600" b="1" i="1" dirty="0">
                <a:solidFill>
                  <a:srgbClr val="FFFFFF"/>
                </a:solidFill>
                <a:latin typeface="Arial"/>
                <a:ea typeface="ＭＳ Ｐゴシック" charset="0"/>
                <a:cs typeface="Arial"/>
              </a:rPr>
              <a:t>first one married and died, and since he had no children, he left his wife to his brother</a:t>
            </a:r>
            <a:r>
              <a:rPr lang="en-US" sz="3600" b="1" i="1" dirty="0" smtClean="0">
                <a:solidFill>
                  <a:srgbClr val="FFFFFF"/>
                </a:solidFill>
                <a:latin typeface="Arial"/>
                <a:ea typeface="ＭＳ Ｐゴシック" charset="0"/>
                <a:cs typeface="Arial"/>
              </a:rPr>
              <a:t>."</a:t>
            </a:r>
            <a:endParaRPr lang="en-US" sz="3600" b="1" i="1" dirty="0">
              <a:solidFill>
                <a:srgbClr val="FFFFFF"/>
              </a:solidFill>
              <a:latin typeface="Arial"/>
              <a:ea typeface="ＭＳ Ｐゴシック" charset="0"/>
              <a:cs typeface="Arial"/>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latin typeface="Arial"/>
                <a:ea typeface="ＭＳ Ｐゴシック" charset="0"/>
                <a:cs typeface="Arial"/>
              </a:rPr>
              <a:t>"The </a:t>
            </a:r>
            <a:r>
              <a:rPr lang="en-US" sz="3600" b="1" i="1" dirty="0">
                <a:solidFill>
                  <a:srgbClr val="FFFFFF"/>
                </a:solidFill>
                <a:latin typeface="Arial"/>
                <a:ea typeface="ＭＳ Ｐゴシック" charset="0"/>
                <a:cs typeface="Arial"/>
              </a:rPr>
              <a:t>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right on down to the seventh</a:t>
            </a:r>
            <a:r>
              <a:rPr lang="en-US" sz="3600" b="1" i="1" dirty="0" smtClean="0">
                <a:solidFill>
                  <a:srgbClr val="FFFFFF"/>
                </a:solidFill>
                <a:latin typeface="Arial"/>
                <a:ea typeface="ＭＳ Ｐゴシック" charset="0"/>
                <a:cs typeface="Arial"/>
              </a:rPr>
              <a:t>."</a:t>
            </a:r>
            <a:endParaRPr lang="en-US" sz="3600" b="1" i="1" dirty="0">
              <a:solidFill>
                <a:srgbClr val="FFFFFF"/>
              </a:solidFill>
              <a:latin typeface="Arial"/>
              <a:ea typeface="ＭＳ Ｐゴシック" charset="0"/>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en-US" sz="3600" b="1" i="1" dirty="0">
                <a:solidFill>
                  <a:srgbClr val="FFFFFF"/>
                </a:solidFill>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22:26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latin typeface="Arial"/>
                <a:ea typeface="ＭＳ Ｐゴシック" charset="0"/>
                <a:cs typeface="Arial"/>
              </a:rPr>
              <a:t>"Finally</a:t>
            </a:r>
            <a:r>
              <a:rPr lang="en-US" sz="3600" b="1" i="1" dirty="0">
                <a:solidFill>
                  <a:srgbClr val="FFFFFF"/>
                </a:solidFill>
                <a:latin typeface="Arial"/>
                <a:ea typeface="ＭＳ Ｐゴシック" charset="0"/>
                <a:cs typeface="Arial"/>
              </a:rPr>
              <a:t>, the woman died</a:t>
            </a:r>
            <a:r>
              <a:rPr lang="en-US" sz="3600" b="1" i="1" dirty="0" smtClean="0">
                <a:solidFill>
                  <a:srgbClr val="FFFFFF"/>
                </a:solidFill>
                <a:latin typeface="Arial"/>
                <a:ea typeface="ＭＳ Ｐゴシック" charset="0"/>
                <a:cs typeface="Arial"/>
              </a:rPr>
              <a:t>." </a:t>
            </a:r>
            <a:endParaRPr lang="en-US" sz="3600" b="1" i="1" dirty="0">
              <a:solidFill>
                <a:srgbClr val="FFFFFF"/>
              </a:solidFill>
              <a:latin typeface="Arial"/>
              <a:ea typeface="ＭＳ Ｐゴシック" charset="0"/>
              <a:cs typeface="Arial"/>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22:27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3600" b="1" i="1" dirty="0" smtClean="0">
                <a:solidFill>
                  <a:srgbClr val="FFFFFF"/>
                </a:solidFill>
                <a:latin typeface="Arial"/>
                <a:ea typeface="ＭＳ Ｐゴシック" charset="0"/>
                <a:cs typeface="Arial"/>
              </a:rPr>
              <a:t>"Now </a:t>
            </a:r>
            <a:r>
              <a:rPr lang="en-US" sz="3600" b="1" i="1" dirty="0">
                <a:solidFill>
                  <a:srgbClr val="FFFFFF"/>
                </a:solidFill>
                <a:latin typeface="Arial"/>
                <a:ea typeface="ＭＳ Ｐゴシック" charset="0"/>
                <a:cs typeface="Arial"/>
              </a:rPr>
              <a:t>then, at the resurrection, whose wife will she be of the seven, since all of them were married to her</a:t>
            </a:r>
            <a:r>
              <a:rPr lang="en-US" sz="3600" b="1" i="1" dirty="0" smtClean="0">
                <a:solidFill>
                  <a:srgbClr val="FFFFFF"/>
                </a:solidFill>
                <a:latin typeface="Arial"/>
                <a:ea typeface="ＭＳ Ｐゴシック" charset="0"/>
                <a:cs typeface="Arial"/>
              </a:rPr>
              <a:t>?"</a:t>
            </a:r>
            <a:endParaRPr lang="en-US" sz="3600" b="1" i="1" dirty="0">
              <a:solidFill>
                <a:srgbClr val="FFFFFF"/>
              </a:solidFill>
              <a:latin typeface="Arial"/>
              <a:ea typeface="ＭＳ Ｐゴシック" charset="0"/>
              <a:cs typeface="Arial"/>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22:28 (NIV)</a:t>
            </a:r>
            <a:endParaRPr lang="en-US" sz="2000">
              <a:solidFill>
                <a:srgbClr val="000000"/>
              </a:solidFill>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22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smtClean="0">
                  <a:solidFill>
                    <a:srgbClr val="FFFFFF"/>
                  </a:solidFill>
                  <a:effectLst>
                    <a:glow rad="165100">
                      <a:srgbClr val="000000"/>
                    </a:glow>
                  </a:effectLst>
                  <a:latin typeface="Arial"/>
                  <a:ea typeface="ＭＳ Ｐゴシック" charset="0"/>
                  <a:cs typeface="Arial"/>
                </a:rPr>
                <a:t>"For </a:t>
              </a:r>
              <a:r>
                <a:rPr lang="en-US" sz="3600" b="1" i="1" dirty="0">
                  <a:solidFill>
                    <a:srgbClr val="FFFFFF"/>
                  </a:solidFill>
                  <a:effectLst>
                    <a:glow rad="165100">
                      <a:srgbClr val="000000"/>
                    </a:glow>
                  </a:effectLst>
                  <a:latin typeface="Arial"/>
                  <a:ea typeface="ＭＳ Ｐゴシック" charset="0"/>
                  <a:cs typeface="Arial"/>
                </a:rPr>
                <a:t>everything that was written in the past was written to teach us, so that through endurance and the encouragement of the Scriptures we might have hope</a:t>
              </a:r>
              <a:r>
                <a:rPr lang="en-US" sz="3600" b="1" i="1" dirty="0" smtClean="0">
                  <a:solidFill>
                    <a:srgbClr val="FFFFFF"/>
                  </a:solidFill>
                  <a:effectLst>
                    <a:glow rad="165100">
                      <a:srgbClr val="000000"/>
                    </a:glow>
                  </a:effectLst>
                  <a:latin typeface="Arial"/>
                  <a:ea typeface="ＭＳ Ｐゴシック" charset="0"/>
                  <a:cs typeface="Arial"/>
                </a:rPr>
                <a:t>." </a:t>
              </a:r>
              <a:endParaRPr lang="en-US" sz="3600" b="1" i="1" dirty="0">
                <a:solidFill>
                  <a:srgbClr val="FFFFFF"/>
                </a:solidFill>
                <a:effectLst>
                  <a:glow rad="165100">
                    <a:srgbClr val="000000"/>
                  </a:glow>
                </a:effectLst>
                <a:latin typeface="Arial"/>
                <a:ea typeface="ＭＳ Ｐゴシック" charset="0"/>
                <a:cs typeface="Arial"/>
              </a:endParaRPr>
            </a:p>
            <a:p>
              <a:pPr algn="r" defTabSz="914400" fontAlgn="base">
                <a:spcBef>
                  <a:spcPct val="50000"/>
                </a:spcBef>
                <a:spcAft>
                  <a:spcPct val="0"/>
                </a:spcAft>
                <a:defRPr/>
              </a:pPr>
              <a:r>
                <a:rPr lang="en-US" sz="2800" b="1" dirty="0">
                  <a:solidFill>
                    <a:srgbClr val="FFFFFF"/>
                  </a:solidFill>
                  <a:effectLst>
                    <a:glow rad="165100">
                      <a:srgbClr val="000000"/>
                    </a:glow>
                  </a:effectLst>
                  <a:latin typeface="Arial"/>
                  <a:ea typeface="ＭＳ Ｐゴシック" charset="0"/>
                  <a:cs typeface="Arial"/>
                </a:rPr>
                <a:t>Romans 15:4 (NIV)</a:t>
              </a: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a:ex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4863140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a:ex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14713540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smtClean="0">
                <a:solidFill>
                  <a:schemeClr val="tx1"/>
                </a:solidFill>
                <a:latin typeface="Arial" charset="0"/>
                <a:ea typeface="Osaka" charset="0"/>
                <a:cs typeface="Arial" charset="0"/>
              </a:rPr>
              <a:t>Slides on </a:t>
            </a:r>
            <a:br>
              <a:rPr lang="en-US" sz="8800" dirty="0" smtClean="0">
                <a:solidFill>
                  <a:schemeClr val="tx1"/>
                </a:solidFill>
                <a:latin typeface="Arial" charset="0"/>
                <a:ea typeface="Osaka" charset="0"/>
                <a:cs typeface="Arial" charset="0"/>
              </a:rPr>
            </a:br>
            <a:r>
              <a:rPr lang="en-US" sz="8800" dirty="0" smtClean="0">
                <a:solidFill>
                  <a:schemeClr val="bg1"/>
                </a:solidFill>
                <a:latin typeface="Arial" charset="0"/>
                <a:ea typeface="Osaka" charset="0"/>
                <a:cs typeface="Arial" charset="0"/>
              </a:rPr>
              <a:t>Ruth 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43378972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en-US" sz="4800" b="1" dirty="0" smtClean="0">
                <a:effectLst>
                  <a:glow rad="127000">
                    <a:schemeClr val="tx1"/>
                  </a:glow>
                </a:effectLst>
                <a:latin typeface="Arial" charset="0"/>
                <a:ea typeface="ＭＳ Ｐゴシック" charset="0"/>
                <a:cs typeface="ＭＳ Ｐゴシック" charset="0"/>
              </a:rPr>
              <a:t>Key Word</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smtClean="0">
                <a:solidFill>
                  <a:srgbClr val="FFFFFF"/>
                </a:solidFill>
                <a:effectLst>
                  <a:glow rad="127000">
                    <a:srgbClr val="000000"/>
                  </a:glow>
                </a:effectLst>
                <a:latin typeface="Arial" charset="0"/>
                <a:ea typeface="ＭＳ Ｐゴシック" charset="0"/>
                <a:cs typeface="ＭＳ Ｐゴシック" charset="0"/>
              </a:rPr>
              <a:t>Rewards</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smtClean="0">
                <a:solidFill>
                  <a:srgbClr val="FFFFFF"/>
                </a:solidFill>
                <a:effectLst>
                  <a:glow rad="127000">
                    <a:srgbClr val="000000"/>
                  </a:glow>
                </a:effectLst>
                <a:latin typeface="Arial" charset="0"/>
                <a:ea typeface="ＭＳ Ｐゴシック" charset="0"/>
                <a:cs typeface="ＭＳ Ｐゴシック" charset="0"/>
              </a:rPr>
              <a:t>Ruth</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smtClean="0">
                <a:solidFill>
                  <a:prstClr val="white"/>
                </a:solidFill>
                <a:effectLst>
                  <a:outerShdw blurRad="50800" dist="38100" dir="2700000" algn="tl" rotWithShape="0">
                    <a:srgbClr val="000000">
                      <a:alpha val="96000"/>
                    </a:srgbClr>
                  </a:outerShdw>
                </a:effectLst>
                <a:latin typeface="Arial"/>
                <a:cs typeface="Arial"/>
              </a:rPr>
              <a:t>185</a:t>
            </a:r>
          </a:p>
          <a:p>
            <a:pPr algn="ctr"/>
            <a:r>
              <a:rPr lang="en-US" altLang="zh-CN" b="1" dirty="0" smtClean="0">
                <a:solidFill>
                  <a:prstClr val="white"/>
                </a:solidFill>
                <a:effectLst>
                  <a:outerShdw blurRad="50800" dist="38100" dir="2700000" algn="tl" rotWithShape="0">
                    <a:srgbClr val="000000">
                      <a:alpha val="96000"/>
                    </a:srgbClr>
                  </a:outerShdw>
                </a:effectLst>
                <a:latin typeface="Arial"/>
                <a:cs typeface="Arial"/>
              </a:rPr>
              <a:t>39</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6443040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a:ex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2715953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a:extLst/>
        </p:spPr>
        <p:txBody>
          <a:bodyPr/>
          <a:lstStyle/>
          <a:p>
            <a:pPr>
              <a:defRPr/>
            </a:pPr>
            <a:r>
              <a:rPr lang="en-US" sz="5400" b="1" dirty="0" smtClean="0">
                <a:effectLst>
                  <a:glow rad="127000">
                    <a:schemeClr val="tx1"/>
                  </a:glow>
                </a:effectLst>
                <a:latin typeface="Arial" charset="0"/>
                <a:ea typeface="ＭＳ Ｐゴシック" charset="0"/>
                <a:cs typeface="ＭＳ Ｐゴシック" charset="0"/>
              </a:rPr>
              <a:t>Hatching a Plan (3:1)</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en-US" sz="4800" b="1" i="1">
                <a:solidFill>
                  <a:srgbClr val="FFFFFF"/>
                </a:solidFill>
                <a:effectLst>
                  <a:glow rad="228600">
                    <a:srgbClr val="000000">
                      <a:alpha val="75000"/>
                    </a:srgbClr>
                  </a:glow>
                </a:effectLst>
                <a:latin typeface="Arial"/>
                <a:ea typeface="ＭＳ Ｐゴシック" charset="0"/>
                <a:cs typeface="Arial"/>
              </a:rPr>
              <a:t>Cold Feet</a:t>
            </a:r>
          </a:p>
          <a:p>
            <a:pPr algn="ctr" defTabSz="914400" eaLnBrk="0" fontAlgn="base" hangingPunct="0">
              <a:spcBef>
                <a:spcPct val="0"/>
              </a:spcBef>
              <a:spcAft>
                <a:spcPct val="0"/>
              </a:spcAft>
              <a:defRPr/>
            </a:pPr>
            <a:r>
              <a:rPr lang="en-US" sz="4800" b="1">
                <a:solidFill>
                  <a:srgbClr val="FFFFFF"/>
                </a:solidFill>
                <a:effectLst>
                  <a:glow rad="228600">
                    <a:srgbClr val="000000">
                      <a:alpha val="75000"/>
                    </a:srgbClr>
                  </a:glow>
                </a:effectLst>
                <a:latin typeface="Arial"/>
                <a:ea typeface="ＭＳ Ｐゴシック" charset="0"/>
                <a:cs typeface="Arial"/>
              </a:rPr>
              <a:t>Ruth 3:1-18</a:t>
            </a: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smtClean="0">
                <a:solidFill>
                  <a:srgbClr val="FFFFFF"/>
                </a:solidFill>
                <a:effectLst>
                  <a:glow rad="228600">
                    <a:srgbClr val="000000">
                      <a:alpha val="75000"/>
                    </a:srgbClr>
                  </a:glow>
                </a:effectLst>
                <a:latin typeface="Arial" charset="0"/>
                <a:cs typeface="ＭＳ Ｐゴシック" charset="0"/>
              </a:rPr>
              <a:t>Naomi</a:t>
            </a:r>
            <a:r>
              <a:rPr lang="fr-FR" altLang="ja-JP" sz="4000" b="1" dirty="0" smtClean="0">
                <a:solidFill>
                  <a:srgbClr val="FFFFFF"/>
                </a:solidFill>
                <a:effectLst>
                  <a:glow rad="228600">
                    <a:srgbClr val="000000">
                      <a:alpha val="75000"/>
                    </a:srgbClr>
                  </a:glow>
                </a:effectLst>
                <a:latin typeface="Arial"/>
                <a:cs typeface="ＭＳ Ｐゴシック" charset="0"/>
              </a:rPr>
              <a:t>'</a:t>
            </a:r>
            <a:r>
              <a:rPr lang="en-US" sz="4000" b="1" dirty="0" smtClean="0">
                <a:solidFill>
                  <a:srgbClr val="FFFFFF"/>
                </a:solidFill>
                <a:effectLst>
                  <a:glow rad="228600">
                    <a:srgbClr val="000000">
                      <a:alpha val="75000"/>
                    </a:srgbClr>
                  </a:glow>
                </a:effectLst>
                <a:latin typeface="Arial" charset="0"/>
                <a:cs typeface="ＭＳ Ｐゴシック" charset="0"/>
              </a:rPr>
              <a:t>s </a:t>
            </a:r>
            <a:r>
              <a:rPr lang="en-US" sz="4000" b="1" dirty="0" smtClean="0">
                <a:solidFill>
                  <a:srgbClr val="FFFF00"/>
                </a:solidFill>
                <a:effectLst>
                  <a:glow rad="228600">
                    <a:srgbClr val="000000">
                      <a:alpha val="75000"/>
                    </a:srgbClr>
                  </a:glow>
                </a:effectLst>
                <a:latin typeface="Arial" charset="0"/>
                <a:cs typeface="ＭＳ Ｐゴシック" charset="0"/>
              </a:rPr>
              <a:t>Contribution</a:t>
            </a:r>
            <a:r>
              <a:rPr lang="en-US" sz="4000" b="1" dirty="0" smtClean="0">
                <a:solidFill>
                  <a:srgbClr val="FFFFFF"/>
                </a:solidFill>
                <a:effectLst>
                  <a:glow rad="228600">
                    <a:srgbClr val="000000">
                      <a:alpha val="75000"/>
                    </a:srgbClr>
                  </a:glow>
                </a:effectLst>
                <a:latin typeface="Arial" charset="0"/>
                <a:cs typeface="ＭＳ Ｐゴシック" charset="0"/>
              </a:rPr>
              <a:t> 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dirty="0" smtClean="0">
                <a:solidFill>
                  <a:srgbClr val="FFFFFF"/>
                </a:solidFill>
                <a:effectLst>
                  <a:glow rad="228600">
                    <a:srgbClr val="000000">
                      <a:alpha val="75000"/>
                    </a:srgbClr>
                  </a:glow>
                </a:effectLst>
                <a:latin typeface="Courier New" charset="0"/>
                <a:cs typeface="ＭＳ Ｐゴシック" charset="0"/>
              </a:rPr>
              <a:t>	► </a:t>
            </a:r>
            <a:r>
              <a:rPr lang="en-US" sz="4000" b="1" dirty="0" smtClean="0">
                <a:solidFill>
                  <a:srgbClr val="FFFFFF"/>
                </a:solidFill>
                <a:effectLst>
                  <a:glow rad="228600">
                    <a:srgbClr val="000000">
                      <a:alpha val="75000"/>
                    </a:srgbClr>
                  </a:glow>
                </a:effectLst>
                <a:latin typeface="Arial" charset="0"/>
                <a:cs typeface="ＭＳ Ｐゴシック" charset="0"/>
              </a:rPr>
              <a:t>Taking </a:t>
            </a:r>
            <a:r>
              <a:rPr lang="en-US" sz="4000" b="1" dirty="0" smtClean="0">
                <a:solidFill>
                  <a:srgbClr val="FFFF00"/>
                </a:solidFill>
                <a:effectLst>
                  <a:glow rad="228600">
                    <a:srgbClr val="000000">
                      <a:alpha val="75000"/>
                    </a:srgbClr>
                  </a:glow>
                </a:effectLst>
                <a:latin typeface="Arial" charset="0"/>
                <a:cs typeface="ＭＳ Ｐゴシック" charset="0"/>
              </a:rPr>
              <a:t>responsibility</a:t>
            </a:r>
            <a:r>
              <a:rPr lang="en-US" sz="4000" b="1" dirty="0" smtClean="0">
                <a:solidFill>
                  <a:srgbClr val="FFFFFF"/>
                </a:solidFill>
                <a:effectLst>
                  <a:glow rad="228600">
                    <a:srgbClr val="000000">
                      <a:alpha val="75000"/>
                    </a:srgbClr>
                  </a:glow>
                </a:effectLst>
                <a:latin typeface="Arial" charset="0"/>
                <a:cs typeface="ＭＳ Ｐゴシック" charset="0"/>
              </a:rPr>
              <a:t>  1</a:t>
            </a:r>
          </a:p>
          <a:p>
            <a:pPr lvl="2" defTabSz="914400" eaLnBrk="0" fontAlgn="base" hangingPunct="0">
              <a:spcBef>
                <a:spcPct val="0"/>
              </a:spcBef>
              <a:spcAft>
                <a:spcPct val="0"/>
              </a:spcAft>
              <a:buFont typeface="Wingdings 2" charset="0"/>
              <a:buNone/>
              <a:defRPr/>
            </a:pPr>
            <a:endParaRPr lang="en-US" sz="1800" b="1" dirty="0"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dirty="0" smtClean="0">
                <a:solidFill>
                  <a:srgbClr val="FFFFFF"/>
                </a:solidFill>
                <a:effectLst>
                  <a:glow rad="228600">
                    <a:srgbClr val="000000">
                      <a:alpha val="75000"/>
                    </a:srgbClr>
                  </a:glow>
                </a:effectLst>
                <a:latin typeface="Courier New" charset="0"/>
                <a:cs typeface="ＭＳ Ｐゴシック" charset="0"/>
              </a:rPr>
              <a:t>	► </a:t>
            </a:r>
            <a:r>
              <a:rPr lang="en-US" sz="4000" b="1" dirty="0" smtClean="0">
                <a:solidFill>
                  <a:srgbClr val="FFFFFF"/>
                </a:solidFill>
                <a:effectLst>
                  <a:glow rad="228600">
                    <a:srgbClr val="000000">
                      <a:alpha val="75000"/>
                    </a:srgbClr>
                  </a:glow>
                </a:effectLst>
                <a:latin typeface="Arial" charset="0"/>
                <a:cs typeface="ＭＳ Ｐゴシック" charset="0"/>
              </a:rPr>
              <a:t>Demonstrating </a:t>
            </a:r>
            <a:r>
              <a:rPr lang="en-US" sz="4000" b="1" dirty="0" smtClean="0">
                <a:solidFill>
                  <a:srgbClr val="FFFF00"/>
                </a:solidFill>
                <a:effectLst>
                  <a:glow rad="228600">
                    <a:srgbClr val="000000">
                      <a:alpha val="75000"/>
                    </a:srgbClr>
                  </a:glow>
                </a:effectLst>
                <a:latin typeface="Arial" charset="0"/>
                <a:cs typeface="ＭＳ Ｐゴシック" charset="0"/>
              </a:rPr>
              <a:t>creativity</a:t>
            </a:r>
            <a:r>
              <a:rPr lang="en-US" sz="4000" b="1" dirty="0" smtClean="0">
                <a:solidFill>
                  <a:srgbClr val="FFFFFF"/>
                </a:solidFill>
                <a:effectLst>
                  <a:glow rad="228600">
                    <a:srgbClr val="000000">
                      <a:alpha val="75000"/>
                    </a:srgbClr>
                  </a:glow>
                </a:effectLst>
                <a:latin typeface="Arial" charset="0"/>
                <a:cs typeface="ＭＳ Ｐゴシック" charset="0"/>
              </a:rPr>
              <a:t>  2-4</a:t>
            </a: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smtClean="0">
                <a:solidFill>
                  <a:srgbClr val="FFFFFF"/>
                </a:solidFill>
                <a:effectLst>
                  <a:glow rad="228600">
                    <a:srgbClr val="000000">
                      <a:alpha val="75000"/>
                    </a:srgbClr>
                  </a:glow>
                </a:effectLst>
                <a:latin typeface="Arial" charset="0"/>
                <a:cs typeface="ＭＳ Ｐゴシック" charset="0"/>
              </a:rPr>
              <a:t>Ruth</a:t>
            </a:r>
            <a:r>
              <a:rPr lang="fr-FR" altLang="ja-JP" sz="4000" b="1" dirty="0" smtClean="0">
                <a:solidFill>
                  <a:srgbClr val="FFFFFF"/>
                </a:solidFill>
                <a:effectLst>
                  <a:glow rad="228600">
                    <a:srgbClr val="000000">
                      <a:alpha val="75000"/>
                    </a:srgbClr>
                  </a:glow>
                </a:effectLst>
                <a:latin typeface="Arial"/>
                <a:cs typeface="ＭＳ Ｐゴシック" charset="0"/>
              </a:rPr>
              <a:t>'</a:t>
            </a:r>
            <a:r>
              <a:rPr lang="en-US" sz="4000" b="1" dirty="0" smtClean="0">
                <a:solidFill>
                  <a:srgbClr val="FFFFFF"/>
                </a:solidFill>
                <a:effectLst>
                  <a:glow rad="228600">
                    <a:srgbClr val="000000">
                      <a:alpha val="75000"/>
                    </a:srgbClr>
                  </a:glow>
                </a:effectLst>
                <a:latin typeface="Arial" charset="0"/>
                <a:cs typeface="ＭＳ Ｐゴシック" charset="0"/>
              </a:rPr>
              <a:t>s </a:t>
            </a:r>
            <a:r>
              <a:rPr lang="en-US" sz="4000" b="1" dirty="0" smtClean="0">
                <a:solidFill>
                  <a:srgbClr val="FFFF00"/>
                </a:solidFill>
                <a:effectLst>
                  <a:glow rad="228600">
                    <a:srgbClr val="000000">
                      <a:alpha val="75000"/>
                    </a:srgbClr>
                  </a:glow>
                </a:effectLst>
                <a:latin typeface="Arial" charset="0"/>
                <a:cs typeface="ＭＳ Ｐゴシック" charset="0"/>
              </a:rPr>
              <a:t>Courage</a:t>
            </a:r>
            <a:r>
              <a:rPr lang="en-US" sz="4000" b="1" dirty="0" smtClean="0">
                <a:solidFill>
                  <a:srgbClr val="FFFFFF"/>
                </a:solidFill>
                <a:effectLst>
                  <a:glow rad="228600">
                    <a:srgbClr val="000000">
                      <a:alpha val="75000"/>
                    </a:srgbClr>
                  </a:glow>
                </a:effectLst>
                <a:latin typeface="Arial" charset="0"/>
                <a:cs typeface="ＭＳ Ｐゴシック"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The </a:t>
            </a:r>
            <a:r>
              <a:rPr lang="en-US" sz="4000" b="1" smtClean="0">
                <a:solidFill>
                  <a:srgbClr val="FFFF00"/>
                </a:solidFill>
                <a:effectLst>
                  <a:glow rad="228600">
                    <a:srgbClr val="000000">
                      <a:alpha val="75000"/>
                    </a:srgbClr>
                  </a:glow>
                </a:effectLst>
                <a:latin typeface="Arial" charset="0"/>
                <a:cs typeface="ＭＳ Ｐゴシック" charset="0"/>
              </a:rPr>
              <a:t>Plan</a:t>
            </a:r>
            <a:r>
              <a:rPr lang="en-US" sz="4000" b="1" smtClean="0">
                <a:solidFill>
                  <a:srgbClr val="FFFFFF"/>
                </a:solidFill>
                <a:effectLst>
                  <a:glow rad="228600">
                    <a:srgbClr val="000000">
                      <a:alpha val="75000"/>
                    </a:srgbClr>
                  </a:glow>
                </a:effectLst>
                <a:latin typeface="Arial" charset="0"/>
                <a:cs typeface="ＭＳ Ｐゴシック" charset="0"/>
              </a:rPr>
              <a:t>  5-7</a:t>
            </a:r>
          </a:p>
          <a:p>
            <a:pPr lvl="2" defTabSz="914400" eaLnBrk="0" fontAlgn="base" hangingPunct="0">
              <a:spcBef>
                <a:spcPct val="0"/>
              </a:spcBef>
              <a:spcAft>
                <a:spcPct val="0"/>
              </a:spcAft>
              <a:buFont typeface="Wingdings 2" charset="0"/>
              <a:buNone/>
              <a:defRPr/>
            </a:pPr>
            <a:endParaRPr lang="en-US" sz="1800"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The </a:t>
            </a:r>
            <a:r>
              <a:rPr lang="en-US" sz="4000" b="1" smtClean="0">
                <a:solidFill>
                  <a:srgbClr val="FFFF00"/>
                </a:solidFill>
                <a:effectLst>
                  <a:glow rad="228600">
                    <a:srgbClr val="000000">
                      <a:alpha val="75000"/>
                    </a:srgbClr>
                  </a:glow>
                </a:effectLst>
                <a:latin typeface="Arial" charset="0"/>
                <a:cs typeface="ＭＳ Ｐゴシック" charset="0"/>
              </a:rPr>
              <a:t>Proposal</a:t>
            </a:r>
            <a:r>
              <a:rPr lang="en-US" sz="4000" b="1" smtClean="0">
                <a:solidFill>
                  <a:srgbClr val="FFFFFF"/>
                </a:solidFill>
                <a:effectLst>
                  <a:glow rad="228600">
                    <a:srgbClr val="000000">
                      <a:alpha val="75000"/>
                    </a:srgbClr>
                  </a:glow>
                </a:effectLst>
                <a:latin typeface="Arial" charset="0"/>
                <a:cs typeface="ＭＳ Ｐゴシック" charset="0"/>
              </a:rPr>
              <a:t>  8-9</a:t>
            </a:r>
          </a:p>
          <a:p>
            <a:pPr lvl="2" defTabSz="914400" eaLnBrk="0" fontAlgn="base" hangingPunct="0">
              <a:spcBef>
                <a:spcPct val="0"/>
              </a:spcBef>
              <a:spcAft>
                <a:spcPct val="0"/>
              </a:spcAft>
              <a:buFont typeface="Wingdings 2" charset="0"/>
              <a:buNone/>
              <a:defRPr/>
            </a:pPr>
            <a:endParaRPr lang="en-US" sz="3600" b="1" smtClean="0">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8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8475"/>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982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77800">
                    <a:srgbClr val="000000"/>
                  </a:glow>
                </a:effectLst>
                <a:latin typeface="Arial"/>
                <a:cs typeface="Arial"/>
              </a:rPr>
              <a:t>"May you be richly rewarded by the L</a:t>
            </a:r>
            <a:r>
              <a:rPr lang="en-US" sz="3200" b="1" i="1" dirty="0">
                <a:solidFill>
                  <a:srgbClr val="FFFFFF"/>
                </a:solidFill>
                <a:effectLst>
                  <a:glow rad="177800">
                    <a:srgbClr val="000000"/>
                  </a:glow>
                </a:effectLst>
                <a:latin typeface="Arial"/>
                <a:cs typeface="Arial"/>
              </a:rPr>
              <a:t>ORD</a:t>
            </a:r>
            <a:r>
              <a:rPr lang="en-US" sz="4000" b="1" i="1" dirty="0">
                <a:solidFill>
                  <a:srgbClr val="FFFFFF"/>
                </a:solidFill>
                <a:effectLst>
                  <a:glow rad="177800">
                    <a:srgbClr val="000000"/>
                  </a:glow>
                </a:effectLst>
                <a:latin typeface="Arial"/>
                <a:cs typeface="Arial"/>
              </a:rPr>
              <a:t>, the God of Israel, 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smtClean="0">
                <a:effectLst>
                  <a:glow rad="177800">
                    <a:srgbClr val="000000"/>
                  </a:glow>
                </a:effectLst>
                <a:latin typeface="Arial"/>
                <a:ea typeface="ＭＳ Ｐゴシック" charset="0"/>
                <a:cs typeface="Arial"/>
              </a:rPr>
              <a:t>wyp;n:K]</a:t>
            </a:r>
            <a:endParaRPr lang="en-US" dirty="0" smtClean="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06053003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smtClean="0">
                <a:solidFill>
                  <a:srgbClr val="FFFFFF"/>
                </a:solidFill>
                <a:effectLst>
                  <a:glow rad="152400">
                    <a:srgbClr val="000000"/>
                  </a:glow>
                </a:effectLst>
                <a:latin typeface="Arial"/>
                <a:cs typeface="Arial"/>
              </a:rPr>
              <a:t>"</a:t>
            </a:r>
            <a:r>
              <a:rPr lang="en-US" sz="4000" b="1" i="1" dirty="0" smtClean="0">
                <a:solidFill>
                  <a:srgbClr val="FFFFFF"/>
                </a:solidFill>
                <a:effectLst>
                  <a:glow rad="152400">
                    <a:srgbClr val="000000"/>
                  </a:glow>
                </a:effectLst>
                <a:latin typeface="Arial"/>
                <a:cs typeface="Arial"/>
              </a:rPr>
              <a:t>I am your servant Ruth,</a:t>
            </a:r>
            <a:r>
              <a:rPr lang="en-US" altLang="ja-JP" sz="4000" b="1" i="1" dirty="0" smtClean="0">
                <a:solidFill>
                  <a:srgbClr val="FFFFFF"/>
                </a:solidFill>
                <a:effectLst>
                  <a:glow rad="152400">
                    <a:srgbClr val="000000"/>
                  </a:glow>
                </a:effectLst>
                <a:latin typeface="Arial"/>
                <a:cs typeface="Arial"/>
              </a:rPr>
              <a:t>"</a:t>
            </a:r>
            <a:r>
              <a:rPr lang="en-US" sz="4000" b="1" i="1" dirty="0" smtClean="0">
                <a:solidFill>
                  <a:srgbClr val="FFFFFF"/>
                </a:solidFill>
                <a:effectLst>
                  <a:glow rad="152400">
                    <a:srgbClr val="000000"/>
                  </a:glow>
                </a:effectLst>
                <a:latin typeface="Arial"/>
                <a:cs typeface="Arial"/>
              </a:rPr>
              <a:t> she said. </a:t>
            </a: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Ruth 3:9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smtClean="0">
                <a:solidFill>
                  <a:srgbClr val="FFFFFF"/>
                </a:solidFill>
                <a:effectLst>
                  <a:glow rad="152400">
                    <a:srgbClr val="000000"/>
                  </a:glow>
                </a:effectLst>
                <a:latin typeface="Arial"/>
                <a:cs typeface="Arial"/>
              </a:rPr>
              <a:t>"</a:t>
            </a:r>
            <a:r>
              <a:rPr lang="en-US" sz="4000" b="1" i="1" dirty="0" smtClean="0">
                <a:solidFill>
                  <a:srgbClr val="FFFFFF"/>
                </a:solidFill>
                <a:effectLst>
                  <a:glow rad="152400">
                    <a:srgbClr val="000000"/>
                  </a:glow>
                </a:effectLst>
                <a:latin typeface="Arial"/>
                <a:cs typeface="Arial"/>
              </a:rPr>
              <a:t>Spread the </a:t>
            </a:r>
            <a:r>
              <a:rPr lang="en-US" sz="4000" b="1" i="1" dirty="0" smtClean="0">
                <a:solidFill>
                  <a:srgbClr val="FFFF00"/>
                </a:solidFill>
                <a:effectLst>
                  <a:glow rad="152400">
                    <a:srgbClr val="000000"/>
                  </a:glow>
                </a:effectLst>
                <a:latin typeface="Arial"/>
                <a:cs typeface="Arial"/>
              </a:rPr>
              <a:t>corner of your garment</a:t>
            </a:r>
            <a:r>
              <a:rPr lang="en-US" sz="4000" b="1" i="1" dirty="0" smtClean="0">
                <a:solidFill>
                  <a:srgbClr val="FFFFFF"/>
                </a:solidFill>
                <a:effectLst>
                  <a:glow rad="152400">
                    <a:srgbClr val="000000"/>
                  </a:glow>
                </a:effectLst>
                <a:latin typeface="Arial"/>
                <a:cs typeface="Arial"/>
              </a:rPr>
              <a:t> over me, since you are a kinsman-redeemer.</a:t>
            </a:r>
            <a:r>
              <a:rPr lang="en-US" altLang="ja-JP" sz="4000" b="1" i="1" dirty="0" smtClean="0">
                <a:solidFill>
                  <a:srgbClr val="FFFFFF"/>
                </a:solidFill>
                <a:effectLst>
                  <a:glow rad="152400">
                    <a:srgbClr val="000000"/>
                  </a:glow>
                </a:effectLst>
                <a:latin typeface="Arial"/>
                <a:cs typeface="Arial"/>
              </a:rPr>
              <a:t>"</a:t>
            </a:r>
            <a:endParaRPr lang="en-US" sz="4000" b="1" i="1" dirty="0" smtClean="0">
              <a:solidFill>
                <a:srgbClr val="FFFFFF"/>
              </a:solidFill>
              <a:effectLst>
                <a:glow rad="152400">
                  <a:srgbClr val="000000"/>
                </a:glow>
              </a:effectLst>
              <a:latin typeface="Arial"/>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9600" b="1" dirty="0">
                <a:solidFill>
                  <a:srgbClr val="FFFF00"/>
                </a:solidFill>
                <a:effectLst>
                  <a:glow rad="152400">
                    <a:srgbClr val="000000"/>
                  </a:glow>
                </a:effectLst>
                <a:latin typeface="Bwhebb"/>
                <a:ea typeface="ＭＳ Ｐゴシック" charset="0"/>
                <a:cs typeface="Bwhebb"/>
              </a:rPr>
              <a:t>p</a:t>
            </a:r>
            <a:r>
              <a:rPr lang="he-IL" sz="9600" b="1" dirty="0">
                <a:solidFill>
                  <a:srgbClr val="FFFF00"/>
                </a:solidFill>
                <a:effectLst>
                  <a:glow rad="152400">
                    <a:srgbClr val="000000"/>
                  </a:glow>
                </a:effectLst>
                <a:latin typeface="Bwhebb"/>
                <a:ea typeface="ＭＳ Ｐゴシック" charset="0"/>
                <a:cs typeface="Bwhebb"/>
              </a:rPr>
              <a:t>n</a:t>
            </a:r>
            <a:r>
              <a:rPr lang="en-US" sz="9600" b="1" dirty="0">
                <a:solidFill>
                  <a:srgbClr val="FFFF00"/>
                </a:solidFill>
                <a:effectLst>
                  <a:glow rad="152400">
                    <a:srgbClr val="000000"/>
                  </a:glow>
                </a:effectLst>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smtClean="0">
                <a:solidFill>
                  <a:srgbClr val="FFFFFF"/>
                </a:solidFill>
                <a:effectLst>
                  <a:glow rad="165100">
                    <a:srgbClr val="000000"/>
                  </a:glow>
                </a:effectLst>
                <a:latin typeface="Arial"/>
                <a:cs typeface="Arial"/>
              </a:rPr>
              <a:t>"Later I passed by, and when I looked at you and saw that you were old enough for love, </a:t>
            </a:r>
            <a:r>
              <a:rPr lang="en-US" sz="4000" b="1" i="1" dirty="0">
                <a:solidFill>
                  <a:srgbClr val="FFFFFF"/>
                </a:solidFill>
                <a:effectLst>
                  <a:glow rad="165100">
                    <a:srgbClr val="000000"/>
                  </a:glow>
                </a:effectLst>
                <a:latin typeface="Arial"/>
                <a:cs typeface="Arial"/>
              </a:rPr>
              <a:t>I spread the</a:t>
            </a:r>
            <a:r>
              <a:rPr lang="en-US" sz="4000" b="1" i="1" dirty="0">
                <a:solidFill>
                  <a:srgbClr val="FFFF00"/>
                </a:solidFill>
                <a:effectLst>
                  <a:glow rad="165100">
                    <a:srgbClr val="000000"/>
                  </a:glow>
                </a:effectLst>
                <a:latin typeface="Arial"/>
                <a:cs typeface="Arial"/>
              </a:rPr>
              <a:t> corner of my garment </a:t>
            </a:r>
            <a:r>
              <a:rPr lang="en-US" sz="4000" b="1" i="1" dirty="0">
                <a:solidFill>
                  <a:srgbClr val="FFFFFF"/>
                </a:solidFill>
                <a:effectLst>
                  <a:glow rad="165100">
                    <a:srgbClr val="000000"/>
                  </a:glow>
                </a:effectLst>
                <a:latin typeface="Arial"/>
                <a:cs typeface="Arial"/>
              </a:rPr>
              <a:t>over you and covered your nakedness."</a:t>
            </a:r>
            <a:endParaRPr lang="en-US" sz="4000" b="1" i="1" dirty="0" smtClean="0">
              <a:solidFill>
                <a:srgbClr val="FFFFFF"/>
              </a:solidFill>
              <a:effectLst>
                <a:glow rad="165100">
                  <a:srgbClr val="000000"/>
                </a:glow>
              </a:effectLst>
              <a:latin typeface="Arial"/>
              <a:cs typeface="Arial"/>
            </a:endParaRP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65100">
                    <a:srgbClr val="000000"/>
                  </a:glow>
                </a:effectLst>
                <a:latin typeface="Arial"/>
                <a:ea typeface="ＭＳ Ｐゴシック" charset="0"/>
                <a:cs typeface="Arial"/>
              </a:rPr>
              <a:t>Ezekiel 16:8 (NIV)</a:t>
            </a:r>
          </a:p>
          <a:p>
            <a:pPr defTabSz="914400" fontAlgn="base">
              <a:spcBef>
                <a:spcPct val="50000"/>
              </a:spcBef>
              <a:spcAft>
                <a:spcPct val="0"/>
              </a:spcAft>
              <a:defRPr/>
            </a:pPr>
            <a:endParaRPr lang="en-US" sz="2400">
              <a:solidFill>
                <a:srgbClr val="FFFFFF"/>
              </a:solidFill>
              <a:effectLst>
                <a:glow rad="165100">
                  <a:srgbClr val="000000"/>
                </a:glow>
              </a:effectLst>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smtClean="0">
                <a:effectLst>
                  <a:glow rad="165100">
                    <a:srgbClr val="000000"/>
                  </a:glow>
                </a:effectLst>
                <a:latin typeface="Arial"/>
                <a:ea typeface="ＭＳ Ｐゴシック" charset="0"/>
                <a:cs typeface="Arial"/>
              </a:rPr>
              <a:t>ypin:K]</a:t>
            </a:r>
            <a:endParaRPr lang="en-US" dirty="0" smtClean="0">
              <a:effectLst>
                <a:glow rad="165100">
                  <a:srgbClr val="000000"/>
                </a:glow>
              </a:effectLst>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smtClean="0">
                <a:solidFill>
                  <a:srgbClr val="FFFFFF"/>
                </a:solidFill>
                <a:effectLst>
                  <a:glow rad="228600">
                    <a:srgbClr val="000000">
                      <a:alpha val="75000"/>
                    </a:srgbClr>
                  </a:glow>
                </a:effectLst>
                <a:latin typeface="Arial" charset="0"/>
                <a:cs typeface="ＭＳ Ｐゴシック" charset="0"/>
              </a:rPr>
              <a:t>Boaz</a:t>
            </a:r>
            <a:r>
              <a:rPr lang="fr-FR" altLang="ja-JP" sz="4000" b="1" dirty="0" smtClean="0">
                <a:solidFill>
                  <a:srgbClr val="FFFFFF"/>
                </a:solidFill>
                <a:effectLst>
                  <a:glow rad="228600">
                    <a:srgbClr val="000000">
                      <a:alpha val="75000"/>
                    </a:srgbClr>
                  </a:glow>
                </a:effectLst>
                <a:latin typeface="Arial"/>
                <a:cs typeface="ＭＳ Ｐゴシック" charset="0"/>
              </a:rPr>
              <a:t>'</a:t>
            </a:r>
            <a:r>
              <a:rPr lang="en-US" sz="4000" b="1" dirty="0" smtClean="0">
                <a:solidFill>
                  <a:srgbClr val="FFFFFF"/>
                </a:solidFill>
                <a:effectLst>
                  <a:glow rad="228600">
                    <a:srgbClr val="000000">
                      <a:alpha val="75000"/>
                    </a:srgbClr>
                  </a:glow>
                </a:effectLst>
                <a:latin typeface="Arial" charset="0"/>
                <a:cs typeface="ＭＳ Ｐゴシック" charset="0"/>
              </a:rPr>
              <a:t>s </a:t>
            </a:r>
            <a:r>
              <a:rPr lang="en-US" sz="4000" b="1" dirty="0" smtClean="0">
                <a:solidFill>
                  <a:srgbClr val="FFFF00"/>
                </a:solidFill>
                <a:effectLst>
                  <a:glow rad="228600">
                    <a:srgbClr val="000000">
                      <a:alpha val="75000"/>
                    </a:srgbClr>
                  </a:glow>
                </a:effectLst>
                <a:latin typeface="Arial" charset="0"/>
                <a:cs typeface="ＭＳ Ｐゴシック" charset="0"/>
              </a:rPr>
              <a:t>Commitment</a:t>
            </a:r>
            <a:r>
              <a:rPr lang="en-US" sz="4000" b="1" dirty="0" smtClean="0">
                <a:solidFill>
                  <a:srgbClr val="FFFFFF"/>
                </a:solidFill>
                <a:effectLst>
                  <a:glow rad="228600">
                    <a:srgbClr val="000000">
                      <a:alpha val="75000"/>
                    </a:srgbClr>
                  </a:glow>
                </a:effectLst>
                <a:latin typeface="Arial" charset="0"/>
                <a:cs typeface="ＭＳ Ｐゴシック" charset="0"/>
              </a:rPr>
              <a:t>   3:10-15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smtClean="0">
                <a:solidFill>
                  <a:srgbClr val="FFFFFF"/>
                </a:solidFill>
                <a:effectLst>
                  <a:glow rad="228600">
                    <a:srgbClr val="000000">
                      <a:alpha val="75000"/>
                    </a:srgbClr>
                  </a:glow>
                </a:effectLst>
                <a:latin typeface="Courier New" charset="0"/>
                <a:cs typeface="ＭＳ Ｐゴシック" charset="0"/>
              </a:rPr>
              <a:t>	</a:t>
            </a:r>
            <a:r>
              <a:rPr lang="en-US" sz="4000" b="1" smtClean="0">
                <a:solidFill>
                  <a:srgbClr val="FFFFFF"/>
                </a:solidFill>
                <a:effectLst>
                  <a:glow rad="228600">
                    <a:srgbClr val="000000">
                      <a:alpha val="75000"/>
                    </a:srgbClr>
                  </a:glow>
                </a:effectLst>
                <a:latin typeface="Courier New" charset="0"/>
                <a:cs typeface="ＭＳ Ｐゴシック" charset="0"/>
              </a:rPr>
              <a:t>► </a:t>
            </a:r>
            <a:r>
              <a:rPr lang="en-US" sz="4000" b="1" smtClean="0">
                <a:solidFill>
                  <a:srgbClr val="FFFFFF"/>
                </a:solidFill>
                <a:effectLst>
                  <a:glow rad="228600">
                    <a:srgbClr val="000000">
                      <a:alpha val="75000"/>
                    </a:srgbClr>
                  </a:glow>
                </a:effectLst>
                <a:latin typeface="Arial" charset="0"/>
                <a:cs typeface="ＭＳ Ｐゴシック" charset="0"/>
              </a:rPr>
              <a:t>His </a:t>
            </a:r>
            <a:r>
              <a:rPr lang="en-US" sz="4000" b="1" smtClean="0">
                <a:solidFill>
                  <a:srgbClr val="FFFF00"/>
                </a:solidFill>
                <a:effectLst>
                  <a:glow rad="228600">
                    <a:srgbClr val="000000">
                      <a:alpha val="75000"/>
                    </a:srgbClr>
                  </a:glow>
                </a:effectLst>
                <a:latin typeface="Arial" charset="0"/>
                <a:cs typeface="ＭＳ Ｐゴシック" charset="0"/>
              </a:rPr>
              <a:t>promise</a:t>
            </a:r>
            <a:r>
              <a:rPr lang="en-US" sz="4000" b="1" smtClean="0">
                <a:solidFill>
                  <a:srgbClr val="FFFFFF"/>
                </a:solidFill>
                <a:effectLst>
                  <a:glow rad="228600">
                    <a:srgbClr val="000000">
                      <a:alpha val="75000"/>
                    </a:srgbClr>
                  </a:glow>
                </a:effectLst>
                <a:latin typeface="Arial" charset="0"/>
                <a:cs typeface="ＭＳ Ｐゴシック" charset="0"/>
              </a:rPr>
              <a:t> 10-11</a:t>
            </a:r>
          </a:p>
          <a:p>
            <a:pPr lvl="2" defTabSz="914400" eaLnBrk="0" fontAlgn="base" hangingPunct="0">
              <a:spcBef>
                <a:spcPct val="0"/>
              </a:spcBef>
              <a:spcAft>
                <a:spcPct val="0"/>
              </a:spcAft>
              <a:buFont typeface="Wingdings 2" charset="0"/>
              <a:buNone/>
              <a:defRPr/>
            </a:pPr>
            <a:endParaRPr lang="en-US"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His </a:t>
            </a:r>
            <a:r>
              <a:rPr lang="en-US" sz="4000" b="1" smtClean="0">
                <a:solidFill>
                  <a:srgbClr val="FFFF00"/>
                </a:solidFill>
                <a:effectLst>
                  <a:glow rad="228600">
                    <a:srgbClr val="000000">
                      <a:alpha val="75000"/>
                    </a:srgbClr>
                  </a:glow>
                </a:effectLst>
                <a:latin typeface="Arial" charset="0"/>
                <a:cs typeface="ＭＳ Ｐゴシック" charset="0"/>
              </a:rPr>
              <a:t>problem</a:t>
            </a:r>
            <a:r>
              <a:rPr lang="en-US" sz="4000" b="1" smtClean="0">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defRPr/>
            </a:pPr>
            <a:endParaRPr lang="en-US"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His </a:t>
            </a:r>
            <a:r>
              <a:rPr lang="en-US" sz="4000" b="1" smtClean="0">
                <a:solidFill>
                  <a:srgbClr val="FFFF00"/>
                </a:solidFill>
                <a:effectLst>
                  <a:glow rad="228600">
                    <a:srgbClr val="000000">
                      <a:alpha val="75000"/>
                    </a:srgbClr>
                  </a:glow>
                </a:effectLst>
                <a:latin typeface="Arial" charset="0"/>
                <a:cs typeface="ＭＳ Ｐゴシック" charset="0"/>
              </a:rPr>
              <a:t>protection</a:t>
            </a:r>
            <a:r>
              <a:rPr lang="en-US" sz="4000" b="1" smtClean="0">
                <a:solidFill>
                  <a:srgbClr val="FFFFFF"/>
                </a:solidFill>
                <a:effectLst>
                  <a:glow rad="228600">
                    <a:srgbClr val="000000">
                      <a:alpha val="75000"/>
                    </a:srgbClr>
                  </a:glow>
                </a:effectLst>
                <a:latin typeface="Arial" charset="0"/>
                <a:cs typeface="ＭＳ Ｐゴシック" charset="0"/>
              </a:rPr>
              <a:t> 13-14</a:t>
            </a:r>
          </a:p>
          <a:p>
            <a:pPr lvl="2" defTabSz="914400" eaLnBrk="0" fontAlgn="base" hangingPunct="0">
              <a:spcBef>
                <a:spcPct val="0"/>
              </a:spcBef>
              <a:spcAft>
                <a:spcPct val="0"/>
              </a:spcAft>
              <a:buFont typeface="Wingdings 2" charset="0"/>
              <a:buNone/>
              <a:defRPr/>
            </a:pPr>
            <a:endParaRPr lang="en-US"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His </a:t>
            </a:r>
            <a:r>
              <a:rPr lang="en-US" sz="4000" b="1" smtClean="0">
                <a:solidFill>
                  <a:srgbClr val="FFFF00"/>
                </a:solidFill>
                <a:effectLst>
                  <a:glow rad="228600">
                    <a:srgbClr val="000000">
                      <a:alpha val="75000"/>
                    </a:srgbClr>
                  </a:glow>
                </a:effectLst>
                <a:latin typeface="Arial" charset="0"/>
                <a:cs typeface="ＭＳ Ｐゴシック" charset="0"/>
              </a:rPr>
              <a:t>provision</a:t>
            </a:r>
            <a:r>
              <a:rPr lang="en-US" sz="4000" b="1" smtClean="0">
                <a:solidFill>
                  <a:srgbClr val="FFFFFF"/>
                </a:solidFill>
                <a:effectLst>
                  <a:glow rad="228600">
                    <a:srgbClr val="000000">
                      <a:alpha val="75000"/>
                    </a:srgbClr>
                  </a:glow>
                </a:effectLst>
                <a:latin typeface="Arial" charset="0"/>
                <a:cs typeface="ＭＳ Ｐゴシック"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smtClean="0">
                <a:solidFill>
                  <a:srgbClr val="FFFFFF"/>
                </a:solidFill>
                <a:effectLst>
                  <a:glow rad="228600">
                    <a:srgbClr val="000000">
                      <a:alpha val="75000"/>
                    </a:srgbClr>
                  </a:glow>
                </a:effectLst>
                <a:latin typeface="Arial" charset="0"/>
                <a:cs typeface="ＭＳ Ｐゴシック" charset="0"/>
              </a:rPr>
              <a:t>Naomi</a:t>
            </a:r>
            <a:r>
              <a:rPr lang="fr-FR" altLang="ja-JP" sz="4000" b="1" dirty="0" smtClean="0">
                <a:solidFill>
                  <a:srgbClr val="FFFFFF"/>
                </a:solidFill>
                <a:effectLst>
                  <a:glow rad="228600">
                    <a:srgbClr val="000000">
                      <a:alpha val="75000"/>
                    </a:srgbClr>
                  </a:glow>
                </a:effectLst>
                <a:latin typeface="Arial"/>
                <a:cs typeface="ＭＳ Ｐゴシック" charset="0"/>
              </a:rPr>
              <a:t>'</a:t>
            </a:r>
            <a:r>
              <a:rPr lang="en-US" sz="4000" b="1" dirty="0" smtClean="0">
                <a:solidFill>
                  <a:srgbClr val="FFFFFF"/>
                </a:solidFill>
                <a:effectLst>
                  <a:glow rad="228600">
                    <a:srgbClr val="000000">
                      <a:alpha val="75000"/>
                    </a:srgbClr>
                  </a:glow>
                </a:effectLst>
                <a:latin typeface="Arial" charset="0"/>
                <a:cs typeface="ＭＳ Ｐゴシック" charset="0"/>
              </a:rPr>
              <a:t>s</a:t>
            </a:r>
            <a:r>
              <a:rPr lang="fr-FR" altLang="ja-JP" sz="4000" b="1" dirty="0" smtClean="0">
                <a:solidFill>
                  <a:srgbClr val="FFFFFF"/>
                </a:solidFill>
                <a:effectLst>
                  <a:glow rad="228600">
                    <a:srgbClr val="000000">
                      <a:alpha val="75000"/>
                    </a:srgbClr>
                  </a:glow>
                </a:effectLst>
                <a:latin typeface="Arial"/>
                <a:cs typeface="ＭＳ Ｐゴシック" charset="0"/>
              </a:rPr>
              <a:t>'</a:t>
            </a:r>
            <a:r>
              <a:rPr lang="en-US" sz="4000" b="1" dirty="0" smtClean="0">
                <a:solidFill>
                  <a:srgbClr val="FFFFFF"/>
                </a:solidFill>
                <a:effectLst>
                  <a:glow rad="228600">
                    <a:srgbClr val="000000">
                      <a:alpha val="75000"/>
                    </a:srgbClr>
                  </a:glow>
                </a:effectLst>
                <a:latin typeface="Arial" charset="0"/>
                <a:cs typeface="ＭＳ Ｐゴシック" charset="0"/>
              </a:rPr>
              <a:t> </a:t>
            </a:r>
            <a:r>
              <a:rPr lang="en-US" sz="4000" b="1" dirty="0" smtClean="0">
                <a:solidFill>
                  <a:srgbClr val="FFFF00"/>
                </a:solidFill>
                <a:effectLst>
                  <a:glow rad="228600">
                    <a:srgbClr val="000000">
                      <a:alpha val="75000"/>
                    </a:srgbClr>
                  </a:glow>
                </a:effectLst>
                <a:latin typeface="Arial" charset="0"/>
                <a:cs typeface="ＭＳ Ｐゴシック" charset="0"/>
              </a:rPr>
              <a:t>Confidence</a:t>
            </a:r>
            <a:r>
              <a:rPr lang="en-US" sz="4000" b="1" dirty="0" smtClean="0">
                <a:solidFill>
                  <a:srgbClr val="FFFFFF"/>
                </a:solidFill>
                <a:effectLst>
                  <a:glow rad="228600">
                    <a:srgbClr val="000000">
                      <a:alpha val="75000"/>
                    </a:srgbClr>
                  </a:glow>
                </a:effectLst>
                <a:latin typeface="Arial" charset="0"/>
                <a:cs typeface="ＭＳ Ｐゴシック" charset="0"/>
              </a:rPr>
              <a:t>   3:16-18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5725"/>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"If one of your countrymen becomes poor and sells some of his property, his nearest relative is to come and redeem what his countryman has sold."          </a:t>
            </a:r>
            <a:endParaRPr lang="en-US" sz="2800" b="1" dirty="0" smtClean="0">
              <a:solidFill>
                <a:srgbClr val="FFFFFF"/>
              </a:solidFill>
              <a:effectLst>
                <a:glow rad="101600">
                  <a:srgbClr val="000000">
                    <a:alpha val="75000"/>
                  </a:srgbClr>
                </a:glow>
              </a:effectLst>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Leviticus 25:25 (NIV)</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Property</a:t>
            </a: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"If brothers are living together and one of them dies without a son, his widow must not marry outside the family. Her husband</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brother shall take her and marry her and fulfill the duty of a brother-in-law to her."</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Deuteronomy 25:5 (NIV)</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a:ex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chemeClr val="tx2"/>
                </a:solidFill>
                <a:effectLst>
                  <a:glow rad="127000">
                    <a:schemeClr val="bg1"/>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37372033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"The first son she bears shall carry on the name of the dead brother so that his name will not be blotted out from Israel."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Deuteronomy 25:6 (NIV)</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Deuteronomy 25:7 (NIV)</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58472" name="Text Box 8"/>
          <p:cNvSpPr txBox="1">
            <a:spLocks noChangeArrowheads="1"/>
          </p:cNvSpPr>
          <p:nvPr/>
        </p:nvSpPr>
        <p:spPr bwMode="auto">
          <a:xfrm>
            <a:off x="609600" y="1660525"/>
            <a:ext cx="80010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"However, if a man does not want to marry his brother</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wife, she shall go to the elders at the town gate and say, </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My husband</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brother refuses to carry on his brother</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name in Israel. He will not fulfill the duty of a brother-in-law to me.</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altLang="ja-JP" sz="3600" b="1" i="1" dirty="0" smtClean="0">
                <a:solidFill>
                  <a:srgbClr val="FFFFFF"/>
                </a:solidFill>
                <a:effectLst>
                  <a:glow rad="101600">
                    <a:srgbClr val="000000">
                      <a:alpha val="75000"/>
                    </a:srgbClr>
                  </a:glow>
                </a:effectLst>
                <a:latin typeface="Arial"/>
                <a:ea typeface="ＭＳ Ｐゴシック" charset="0"/>
                <a:cs typeface="Arial"/>
              </a:rPr>
              <a:t>"</a:t>
            </a:r>
            <a:endParaRPr lang="en-US" sz="3600" b="1" i="1" dirty="0" smtClean="0">
              <a:solidFill>
                <a:srgbClr val="FFFFFF"/>
              </a:solidFill>
              <a:effectLst>
                <a:glow rad="101600">
                  <a:srgbClr val="000000">
                    <a:alpha val="75000"/>
                  </a:srgbClr>
                </a:glow>
              </a:effectLst>
              <a:latin typeface="Arial"/>
              <a:ea typeface="ＭＳ Ｐゴシック" charset="0"/>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Deuteronomy 25:8-9 (NIV)</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62567" name="Text Box 7"/>
          <p:cNvSpPr txBox="1">
            <a:spLocks noChangeArrowheads="1"/>
          </p:cNvSpPr>
          <p:nvPr/>
        </p:nvSpPr>
        <p:spPr bwMode="auto">
          <a:xfrm>
            <a:off x="609600" y="1736725"/>
            <a:ext cx="8001000" cy="39703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"Then the elders of his town shall summon him and talk to him. If he persists in saying, </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I do not want to marry her,</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 </a:t>
            </a:r>
            <a:r>
              <a:rPr lang="en-US" sz="3600" b="1" i="1" baseline="30000" dirty="0" smtClean="0">
                <a:solidFill>
                  <a:srgbClr val="FFFFFF"/>
                </a:solidFill>
                <a:effectLst>
                  <a:glow rad="101600">
                    <a:srgbClr val="000000">
                      <a:alpha val="75000"/>
                    </a:srgbClr>
                  </a:glow>
                </a:effectLst>
                <a:latin typeface="Arial"/>
                <a:ea typeface="ＭＳ Ｐゴシック" charset="0"/>
                <a:cs typeface="Arial"/>
              </a:rPr>
              <a:t> </a:t>
            </a:r>
            <a:r>
              <a:rPr lang="en-US" sz="3600" b="1" i="1" dirty="0" smtClean="0">
                <a:solidFill>
                  <a:srgbClr val="FFFFFF"/>
                </a:solidFill>
                <a:effectLst>
                  <a:glow rad="101600">
                    <a:srgbClr val="000000">
                      <a:alpha val="75000"/>
                    </a:srgbClr>
                  </a:glow>
                </a:effectLst>
                <a:latin typeface="Arial"/>
                <a:ea typeface="ＭＳ Ｐゴシック" charset="0"/>
                <a:cs typeface="Arial"/>
              </a:rPr>
              <a:t>his brother</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widow shall go up to him in the presence of the elders, take off one of his sandals, spit in his face</a:t>
            </a:r>
            <a:r>
              <a:rPr lang="mr-IN"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smtClean="0">
                <a:solidFill>
                  <a:srgbClr val="FFFFFF"/>
                </a:solidFill>
                <a:effectLst>
                  <a:glow rad="101600">
                    <a:srgbClr val="000000">
                      <a:alpha val="75000"/>
                    </a:srgbClr>
                  </a:glow>
                </a:effectLst>
                <a:latin typeface="Arial"/>
                <a:ea typeface="ＭＳ Ｐゴシック" charset="0"/>
                <a:cs typeface="Arial"/>
              </a:rPr>
              <a:t>Deuteronomy 25:9-10 (NIV)</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smtClean="0">
              <a:solidFill>
                <a:srgbClr val="FFFFFF"/>
              </a:solidFill>
              <a:effectLst>
                <a:glow rad="101600">
                  <a:srgbClr val="000000">
                    <a:alpha val="75000"/>
                  </a:srgbClr>
                </a:glow>
              </a:effectLst>
              <a:latin typeface="Arial"/>
              <a:ea typeface="ＭＳ Ｐゴシック" charset="0"/>
              <a:cs typeface="Arial"/>
            </a:endParaRPr>
          </a:p>
        </p:txBody>
      </p:sp>
      <p:sp>
        <p:nvSpPr>
          <p:cNvPr id="963591" name="Text Box 7"/>
          <p:cNvSpPr txBox="1">
            <a:spLocks noChangeArrowheads="1"/>
          </p:cNvSpPr>
          <p:nvPr/>
        </p:nvSpPr>
        <p:spPr bwMode="auto">
          <a:xfrm>
            <a:off x="609600" y="1812925"/>
            <a:ext cx="8001000" cy="286232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effectLst>
                  <a:glow rad="101600">
                    <a:srgbClr val="000000">
                      <a:alpha val="75000"/>
                    </a:srgbClr>
                  </a:glow>
                </a:effectLst>
                <a:latin typeface="Arial"/>
                <a:ea typeface="ＭＳ Ｐゴシック" charset="0"/>
                <a:cs typeface="Arial"/>
              </a:rPr>
              <a:t>"and say, </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This is what is done to the man who will not build up his brother</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family line.</a:t>
            </a:r>
            <a:r>
              <a:rPr lang="fr-FR"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 </a:t>
            </a:r>
            <a:r>
              <a:rPr lang="en-US" sz="3600" b="1" i="1" baseline="30000" dirty="0" smtClean="0">
                <a:solidFill>
                  <a:srgbClr val="FFFFFF"/>
                </a:solidFill>
                <a:effectLst>
                  <a:glow rad="101600">
                    <a:srgbClr val="000000">
                      <a:alpha val="75000"/>
                    </a:srgbClr>
                  </a:glow>
                </a:effectLst>
                <a:latin typeface="Arial"/>
                <a:ea typeface="ＭＳ Ｐゴシック" charset="0"/>
                <a:cs typeface="Arial"/>
              </a:rPr>
              <a:t> </a:t>
            </a:r>
            <a:r>
              <a:rPr lang="en-US" sz="3600" b="1" i="1" dirty="0" smtClean="0">
                <a:solidFill>
                  <a:srgbClr val="FFFFFF"/>
                </a:solidFill>
                <a:effectLst>
                  <a:glow rad="101600">
                    <a:srgbClr val="000000">
                      <a:alpha val="75000"/>
                    </a:srgbClr>
                  </a:glow>
                </a:effectLst>
                <a:latin typeface="Arial"/>
                <a:ea typeface="ＭＳ Ｐゴシック" charset="0"/>
                <a:cs typeface="Arial"/>
              </a:rPr>
              <a:t>That man</a:t>
            </a:r>
            <a:r>
              <a:rPr lang="fr-FR" altLang="ja-JP" sz="3600" b="1" i="1" dirty="0" smtClean="0">
                <a:solidFill>
                  <a:srgbClr val="FFFFFF"/>
                </a:solidFill>
                <a:effectLst>
                  <a:glow rad="101600">
                    <a:srgbClr val="000000">
                      <a:alpha val="75000"/>
                    </a:srgbClr>
                  </a:glow>
                </a:effectLst>
                <a:latin typeface="Arial"/>
                <a:ea typeface="ＭＳ Ｐゴシック" charset="0"/>
                <a:cs typeface="Arial"/>
              </a:rPr>
              <a:t>'</a:t>
            </a:r>
            <a:r>
              <a:rPr lang="en-US" sz="3600" b="1" i="1" dirty="0" smtClean="0">
                <a:solidFill>
                  <a:srgbClr val="FFFFFF"/>
                </a:solidFill>
                <a:effectLst>
                  <a:glow rad="101600">
                    <a:srgbClr val="000000">
                      <a:alpha val="75000"/>
                    </a:srgbClr>
                  </a:glow>
                </a:effectLst>
                <a:latin typeface="Arial"/>
                <a:ea typeface="ＭＳ Ｐゴシック" charset="0"/>
                <a:cs typeface="Arial"/>
              </a:rPr>
              <a:t>s line shall be known in Israel as The Family of the </a:t>
            </a:r>
            <a:r>
              <a:rPr lang="en-US" sz="3600" b="1" i="1" dirty="0" err="1" smtClean="0">
                <a:solidFill>
                  <a:srgbClr val="FFFFFF"/>
                </a:solidFill>
                <a:effectLst>
                  <a:glow rad="101600">
                    <a:srgbClr val="000000">
                      <a:alpha val="75000"/>
                    </a:srgbClr>
                  </a:glow>
                </a:effectLst>
                <a:latin typeface="Arial"/>
                <a:ea typeface="ＭＳ Ｐゴシック" charset="0"/>
                <a:cs typeface="Arial"/>
              </a:rPr>
              <a:t>Unsandaled</a:t>
            </a:r>
            <a:r>
              <a:rPr lang="en-US" sz="3600" b="1" i="1" dirty="0" smtClean="0">
                <a:solidFill>
                  <a:srgbClr val="FFFFFF"/>
                </a:solidFill>
                <a:effectLst>
                  <a:glow rad="101600">
                    <a:srgbClr val="000000">
                      <a:alpha val="75000"/>
                    </a:srgbClr>
                  </a:glow>
                </a:effectLst>
                <a:latin typeface="Arial"/>
                <a:ea typeface="ＭＳ Ｐゴシック" charset="0"/>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smtClean="0">
                <a:solidFill>
                  <a:schemeClr val="tx1"/>
                </a:solidFill>
                <a:latin typeface="Arial" charset="0"/>
                <a:ea typeface="Osaka" charset="0"/>
                <a:cs typeface="Arial" charset="0"/>
              </a:rPr>
              <a:t>Slides on </a:t>
            </a:r>
            <a:br>
              <a:rPr lang="en-US" sz="8800" dirty="0" smtClean="0">
                <a:solidFill>
                  <a:schemeClr val="tx1"/>
                </a:solidFill>
                <a:latin typeface="Arial" charset="0"/>
                <a:ea typeface="Osaka" charset="0"/>
                <a:cs typeface="Arial" charset="0"/>
              </a:rPr>
            </a:br>
            <a:r>
              <a:rPr lang="en-US" sz="8800" dirty="0" smtClean="0">
                <a:solidFill>
                  <a:schemeClr val="bg1"/>
                </a:solidFill>
                <a:latin typeface="Arial" charset="0"/>
                <a:ea typeface="Osaka" charset="0"/>
                <a:cs typeface="Arial" charset="0"/>
              </a:rPr>
              <a:t>Ruth 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1024269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smtClean="0">
                <a:solidFill>
                  <a:srgbClr val="FFFFFF"/>
                </a:solidFill>
                <a:effectLst>
                  <a:glow rad="228600">
                    <a:srgbClr val="000000">
                      <a:alpha val="75000"/>
                    </a:srgbClr>
                  </a:glow>
                </a:effectLst>
                <a:latin typeface="Arial Narrow" charset="0"/>
                <a:ea typeface="ＭＳ Ｐゴシック" charset="0"/>
                <a:cs typeface="ＭＳ Ｐゴシック" charset="0"/>
              </a:rPr>
              <a:t>Bare Foot</a:t>
            </a:r>
          </a:p>
          <a:p>
            <a:pPr algn="ctr" defTabSz="914400" eaLnBrk="0" fontAlgn="base" hangingPunct="0">
              <a:spcBef>
                <a:spcPct val="0"/>
              </a:spcBef>
              <a:spcAft>
                <a:spcPct val="0"/>
              </a:spcAft>
            </a:pPr>
            <a:r>
              <a:rPr lang="en-US" sz="4800" b="1" smtClean="0">
                <a:solidFill>
                  <a:srgbClr val="FFFFFF"/>
                </a:solidFill>
                <a:effectLst>
                  <a:glow rad="228600">
                    <a:srgbClr val="000000">
                      <a:alpha val="75000"/>
                    </a:srgbClr>
                  </a:glow>
                </a:effectLst>
                <a:latin typeface="Arial Narrow" charset="0"/>
                <a:ea typeface="ＭＳ Ｐゴシック" charset="0"/>
                <a:cs typeface="ＭＳ Ｐゴシック" charset="0"/>
              </a:rPr>
              <a:t>Ruth 4:1-12</a:t>
            </a: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smtClean="0">
                <a:solidFill>
                  <a:srgbClr val="FFFFFF"/>
                </a:solidFill>
                <a:effectLst>
                  <a:glow rad="228600">
                    <a:srgbClr val="000000">
                      <a:alpha val="75000"/>
                    </a:srgbClr>
                  </a:glow>
                </a:effectLst>
                <a:latin typeface="Arial" charset="0"/>
                <a:cs typeface="ＭＳ Ｐゴシック" charset="0"/>
              </a:rPr>
              <a:t>Refusing the </a:t>
            </a:r>
            <a:r>
              <a:rPr lang="en-US" sz="4000" b="1" dirty="0" smtClean="0">
                <a:solidFill>
                  <a:srgbClr val="FFFF00"/>
                </a:solidFill>
                <a:effectLst>
                  <a:glow rad="228600">
                    <a:srgbClr val="000000">
                      <a:alpha val="75000"/>
                    </a:srgbClr>
                  </a:glow>
                </a:effectLst>
                <a:latin typeface="Arial" charset="0"/>
                <a:cs typeface="ＭＳ Ｐゴシック" charset="0"/>
              </a:rPr>
              <a:t>obligation</a:t>
            </a:r>
            <a:r>
              <a:rPr lang="en-US" sz="4000" b="1" dirty="0" smtClean="0">
                <a:solidFill>
                  <a:srgbClr val="FFFFFF"/>
                </a:solidFill>
                <a:effectLst>
                  <a:glow rad="228600">
                    <a:srgbClr val="000000">
                      <a:alpha val="75000"/>
                    </a:srgbClr>
                  </a:glow>
                </a:effectLst>
                <a:latin typeface="Arial" charset="0"/>
                <a:cs typeface="ＭＳ Ｐゴシック" charset="0"/>
              </a:rPr>
              <a:t> 4:1-8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Convening the </a:t>
            </a:r>
            <a:r>
              <a:rPr lang="en-US" sz="4000" b="1" smtClean="0">
                <a:solidFill>
                  <a:srgbClr val="FFFF00"/>
                </a:solidFill>
                <a:effectLst>
                  <a:glow rad="228600">
                    <a:srgbClr val="000000">
                      <a:alpha val="75000"/>
                    </a:srgbClr>
                  </a:glow>
                </a:effectLst>
                <a:latin typeface="Arial" charset="0"/>
                <a:cs typeface="ＭＳ Ｐゴシック" charset="0"/>
              </a:rPr>
              <a:t>court</a:t>
            </a:r>
            <a:r>
              <a:rPr lang="en-US" sz="4000" b="1" smtClean="0">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pPr>
            <a:endParaRPr lang="en-US" sz="3600"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Considering the </a:t>
            </a:r>
            <a:r>
              <a:rPr lang="en-US" sz="4000" b="1" smtClean="0">
                <a:solidFill>
                  <a:srgbClr val="FFFF00"/>
                </a:solidFill>
                <a:effectLst>
                  <a:glow rad="228600">
                    <a:srgbClr val="000000">
                      <a:alpha val="75000"/>
                    </a:srgbClr>
                  </a:glow>
                </a:effectLst>
                <a:latin typeface="Arial" charset="0"/>
                <a:cs typeface="ＭＳ Ｐゴシック" charset="0"/>
              </a:rPr>
              <a:t>case</a:t>
            </a:r>
            <a:r>
              <a:rPr lang="en-US" sz="4000" b="1" smtClean="0">
                <a:solidFill>
                  <a:srgbClr val="FFFFFF"/>
                </a:solidFill>
                <a:effectLst>
                  <a:glow rad="228600">
                    <a:srgbClr val="000000">
                      <a:alpha val="75000"/>
                    </a:srgbClr>
                  </a:glow>
                </a:effectLst>
                <a:latin typeface="Arial" charset="0"/>
                <a:cs typeface="ＭＳ Ｐゴシック" charset="0"/>
              </a:rPr>
              <a:t>  3-8</a:t>
            </a:r>
            <a:endParaRPr lang="en-US" sz="3600" b="1" smtClean="0">
              <a:solidFill>
                <a:srgbClr val="FFFFFF"/>
              </a:solidFill>
              <a:effectLst>
                <a:glow rad="228600">
                  <a:srgbClr val="000000">
                    <a:alpha val="75000"/>
                  </a:srgbClr>
                </a:glow>
              </a:effectLst>
              <a:latin typeface="Arial" charset="0"/>
              <a:cs typeface="Times New Roman"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smtClean="0">
                <a:solidFill>
                  <a:srgbClr val="FFFFFF"/>
                </a:solidFill>
                <a:effectLst>
                  <a:glow rad="228600">
                    <a:srgbClr val="000000">
                      <a:alpha val="75000"/>
                    </a:srgbClr>
                  </a:glow>
                </a:effectLst>
                <a:latin typeface="Arial" charset="0"/>
                <a:ea typeface="ＭＳ Ｐゴシック" charset="0"/>
                <a:cs typeface="Times New Roman" charset="0"/>
              </a:rPr>
              <a:t>	</a:t>
            </a:r>
            <a:r>
              <a:rPr lang="en-US" sz="4000" smtClean="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smtClean="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smtClean="0">
                <a:solidFill>
                  <a:srgbClr val="FFFFFF"/>
                </a:solidFill>
                <a:effectLst>
                  <a:glow rad="228600">
                    <a:srgbClr val="000000">
                      <a:alpha val="75000"/>
                    </a:srgbClr>
                  </a:glow>
                </a:effectLst>
                <a:latin typeface="Arial" charset="0"/>
                <a:ea typeface="ＭＳ Ｐゴシック" charset="0"/>
                <a:cs typeface="Times New Roman" charset="0"/>
              </a:rPr>
              <a:t>Property 3-4</a:t>
            </a:r>
          </a:p>
          <a:p>
            <a:pPr defTabSz="914400" fontAlgn="base">
              <a:spcBef>
                <a:spcPct val="50000"/>
              </a:spcBef>
              <a:spcAft>
                <a:spcPct val="0"/>
              </a:spcAft>
            </a:pPr>
            <a:r>
              <a:rPr lang="en-US" sz="4000" b="1" smtClean="0">
                <a:solidFill>
                  <a:srgbClr val="FFFFFF"/>
                </a:solidFill>
                <a:effectLst>
                  <a:glow rad="228600">
                    <a:srgbClr val="000000">
                      <a:alpha val="75000"/>
                    </a:srgbClr>
                  </a:glow>
                </a:effectLst>
                <a:latin typeface="Arial" charset="0"/>
                <a:ea typeface="ＭＳ Ｐゴシック" charset="0"/>
                <a:cs typeface="Times New Roman" charset="0"/>
              </a:rPr>
              <a:t>   	</a:t>
            </a:r>
            <a:r>
              <a:rPr lang="en-US" sz="4000" smtClean="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smtClean="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smtClean="0">
                <a:solidFill>
                  <a:srgbClr val="FFFFFF"/>
                </a:solidFill>
                <a:effectLst>
                  <a:glow rad="228600">
                    <a:srgbClr val="000000">
                      <a:alpha val="75000"/>
                    </a:srgbClr>
                  </a:glow>
                </a:effectLst>
                <a:latin typeface="Arial" charset="0"/>
                <a:ea typeface="ＭＳ Ｐゴシック" charset="0"/>
                <a:cs typeface="Times New Roman" charset="0"/>
              </a:rPr>
              <a:t>Posterity 5-8 </a:t>
            </a: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9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81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2964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smtClean="0">
                <a:solidFill>
                  <a:srgbClr val="FFFFFF"/>
                </a:solidFill>
                <a:effectLst>
                  <a:glow rad="228600">
                    <a:srgbClr val="000000">
                      <a:alpha val="75000"/>
                    </a:srgbClr>
                  </a:glow>
                </a:effectLst>
                <a:latin typeface="Arial" charset="0"/>
                <a:cs typeface="ＭＳ Ｐゴシック" charset="0"/>
              </a:rPr>
              <a:t>Receiving the </a:t>
            </a:r>
            <a:r>
              <a:rPr lang="en-US" sz="4000" b="1" dirty="0" smtClean="0">
                <a:solidFill>
                  <a:srgbClr val="FFFF00"/>
                </a:solidFill>
                <a:effectLst>
                  <a:glow rad="228600">
                    <a:srgbClr val="000000">
                      <a:alpha val="75000"/>
                    </a:srgbClr>
                  </a:glow>
                </a:effectLst>
                <a:latin typeface="Arial" charset="0"/>
                <a:cs typeface="ＭＳ Ｐゴシック" charset="0"/>
              </a:rPr>
              <a:t>opportunity</a:t>
            </a:r>
            <a:r>
              <a:rPr lang="en-US" sz="4000" b="1" dirty="0" smtClean="0">
                <a:solidFill>
                  <a:srgbClr val="FFFFFF"/>
                </a:solidFill>
                <a:effectLst>
                  <a:glow rad="228600">
                    <a:srgbClr val="000000">
                      <a:alpha val="75000"/>
                    </a:srgbClr>
                  </a:glow>
                </a:effectLst>
                <a:latin typeface="Arial" charset="0"/>
                <a:cs typeface="ＭＳ Ｐゴシック" charset="0"/>
              </a:rPr>
              <a:t> 4:9-12	</a:t>
            </a:r>
          </a:p>
        </p:txBody>
      </p:sp>
      <p:sp>
        <p:nvSpPr>
          <p:cNvPr id="956421" name="Text Box 5"/>
          <p:cNvSpPr txBox="1">
            <a:spLocks noChangeArrowheads="1"/>
          </p:cNvSpPr>
          <p:nvPr/>
        </p:nvSpPr>
        <p:spPr bwMode="auto">
          <a:xfrm>
            <a:off x="0" y="2224088"/>
            <a:ext cx="9296400" cy="2195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Welcoming the </a:t>
            </a:r>
            <a:r>
              <a:rPr lang="en-US" sz="4000" b="1" smtClean="0">
                <a:solidFill>
                  <a:srgbClr val="FFFF00"/>
                </a:solidFill>
                <a:effectLst>
                  <a:glow rad="228600">
                    <a:srgbClr val="000000">
                      <a:alpha val="75000"/>
                    </a:srgbClr>
                  </a:glow>
                </a:effectLst>
                <a:latin typeface="Arial" charset="0"/>
                <a:cs typeface="ＭＳ Ｐゴシック" charset="0"/>
              </a:rPr>
              <a:t>duties</a:t>
            </a:r>
            <a:r>
              <a:rPr lang="en-US" sz="4000" b="1" smtClean="0">
                <a:solidFill>
                  <a:srgbClr val="FFFFFF"/>
                </a:solidFill>
                <a:effectLst>
                  <a:glow rad="228600">
                    <a:srgbClr val="000000">
                      <a:alpha val="75000"/>
                    </a:srgbClr>
                  </a:glow>
                </a:effectLst>
                <a:latin typeface="Arial" charset="0"/>
                <a:cs typeface="ＭＳ Ｐゴシック" charset="0"/>
              </a:rPr>
              <a:t>  9-10</a:t>
            </a:r>
          </a:p>
          <a:p>
            <a:pPr lvl="2" defTabSz="914400" eaLnBrk="0" fontAlgn="base" hangingPunct="0">
              <a:spcBef>
                <a:spcPct val="0"/>
              </a:spcBef>
              <a:spcAft>
                <a:spcPct val="0"/>
              </a:spcAft>
              <a:buFont typeface="Wingdings 2" charset="0"/>
              <a:buNone/>
            </a:pPr>
            <a:endParaRPr lang="en-US" sz="4000"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endParaRPr lang="en-US" sz="1800" b="1" smtClean="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smtClean="0">
                <a:solidFill>
                  <a:srgbClr val="FFFFFF"/>
                </a:solidFill>
                <a:effectLst>
                  <a:glow rad="228600">
                    <a:srgbClr val="000000">
                      <a:alpha val="75000"/>
                    </a:srgbClr>
                  </a:glow>
                </a:effectLst>
                <a:latin typeface="Courier New" charset="0"/>
                <a:cs typeface="ＭＳ Ｐゴシック" charset="0"/>
              </a:rPr>
              <a:t>	► </a:t>
            </a:r>
            <a:r>
              <a:rPr lang="en-US" sz="4000" b="1" smtClean="0">
                <a:solidFill>
                  <a:srgbClr val="FFFFFF"/>
                </a:solidFill>
                <a:effectLst>
                  <a:glow rad="228600">
                    <a:srgbClr val="000000">
                      <a:alpha val="75000"/>
                    </a:srgbClr>
                  </a:glow>
                </a:effectLst>
                <a:latin typeface="Arial" charset="0"/>
                <a:cs typeface="ＭＳ Ｐゴシック" charset="0"/>
              </a:rPr>
              <a:t>Witnessing the </a:t>
            </a:r>
            <a:r>
              <a:rPr lang="en-US" sz="4000" b="1" smtClean="0">
                <a:solidFill>
                  <a:srgbClr val="FFFF00"/>
                </a:solidFill>
                <a:effectLst>
                  <a:glow rad="228600">
                    <a:srgbClr val="000000">
                      <a:alpha val="75000"/>
                    </a:srgbClr>
                  </a:glow>
                </a:effectLst>
                <a:latin typeface="Arial" charset="0"/>
                <a:cs typeface="ＭＳ Ｐゴシック" charset="0"/>
              </a:rPr>
              <a:t>decision</a:t>
            </a:r>
            <a:r>
              <a:rPr lang="en-US" sz="4000" b="1" smtClean="0">
                <a:solidFill>
                  <a:srgbClr val="FFFFFF"/>
                </a:solidFill>
                <a:effectLst>
                  <a:glow rad="228600">
                    <a:srgbClr val="000000">
                      <a:alpha val="75000"/>
                    </a:srgbClr>
                  </a:glow>
                </a:effectLst>
                <a:latin typeface="Arial" charset="0"/>
                <a:cs typeface="ＭＳ Ｐゴシック" charset="0"/>
              </a:rPr>
              <a:t>  11-12</a:t>
            </a:r>
            <a:endParaRPr lang="en-US" sz="3600" b="1" smtClean="0">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en-US" sz="4400" b="1" dirty="0" smtClean="0">
                <a:solidFill>
                  <a:srgbClr val="000000"/>
                </a:solidFill>
                <a:latin typeface="Arial"/>
                <a:ea typeface="ＭＳ Ｐゴシック" charset="0"/>
                <a:cs typeface="Arial"/>
              </a:rPr>
              <a:t>Redemption</a:t>
            </a: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smtClean="0">
                <a:solidFill>
                  <a:srgbClr val="FFFFFF"/>
                </a:solidFill>
                <a:latin typeface="Arial"/>
                <a:cs typeface="Arial"/>
              </a:rPr>
              <a:t>Ephesians 1:14 (NIV)</a:t>
            </a:r>
          </a:p>
        </p:txBody>
      </p:sp>
      <p:sp>
        <p:nvSpPr>
          <p:cNvPr id="1061894" name="Text Box 6"/>
          <p:cNvSpPr txBox="1">
            <a:spLocks noChangeArrowheads="1"/>
          </p:cNvSpPr>
          <p:nvPr/>
        </p:nvSpPr>
        <p:spPr bwMode="auto">
          <a:xfrm>
            <a:off x="5292080" y="2270125"/>
            <a:ext cx="3810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smtClean="0">
                <a:solidFill>
                  <a:srgbClr val="FFFFFF"/>
                </a:solidFill>
                <a:latin typeface="Arial"/>
                <a:ea typeface="ＭＳ Ｐゴシック" charset="0"/>
                <a:cs typeface="Arial"/>
              </a:rPr>
              <a:t>". . . those who are God</a:t>
            </a:r>
            <a:r>
              <a:rPr lang="fr-FR" altLang="ja-JP" sz="3600" b="1" i="1" dirty="0" smtClean="0">
                <a:solidFill>
                  <a:srgbClr val="FFFFFF"/>
                </a:solidFill>
                <a:latin typeface="Arial"/>
                <a:ea typeface="ＭＳ Ｐゴシック" charset="0"/>
                <a:cs typeface="Arial"/>
              </a:rPr>
              <a:t>'</a:t>
            </a:r>
            <a:r>
              <a:rPr lang="en-US" sz="3600" b="1" i="1" dirty="0" smtClean="0">
                <a:solidFill>
                  <a:srgbClr val="FFFFFF"/>
                </a:solidFill>
                <a:latin typeface="Arial"/>
                <a:ea typeface="ＭＳ Ｐゴシック" charset="0"/>
                <a:cs typeface="Arial"/>
              </a:rPr>
              <a:t>s treasured possession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latin typeface="Arial"/>
                <a:ea typeface="ＭＳ Ｐゴシック" charset="0"/>
                <a:cs typeface="Arial"/>
              </a:rPr>
              <a:t>Property</a:t>
            </a: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a:extLst/>
        </p:spPr>
        <p:txBody>
          <a:bodyPr/>
          <a:lstStyle/>
          <a:p>
            <a:pPr>
              <a:defRPr/>
            </a:pPr>
            <a:r>
              <a:rPr lang="en-US" sz="5400" b="1" dirty="0" smtClean="0">
                <a:solidFill>
                  <a:schemeClr val="tx1"/>
                </a:solidFill>
                <a:effectLst/>
                <a:latin typeface="Arial" charset="0"/>
                <a:ea typeface="ＭＳ Ｐゴシック" charset="0"/>
                <a:cs typeface="ＭＳ Ｐゴシック" charset="0"/>
              </a:rPr>
              <a:t>Let</a:t>
            </a:r>
            <a:r>
              <a:rPr lang="mr-IN" sz="5400" b="1" dirty="0" smtClean="0">
                <a:solidFill>
                  <a:schemeClr val="tx1"/>
                </a:solidFill>
                <a:effectLst/>
                <a:latin typeface="Arial" charset="0"/>
                <a:ea typeface="ＭＳ Ｐゴシック" charset="0"/>
                <a:cs typeface="ＭＳ Ｐゴシック" charset="0"/>
              </a:rPr>
              <a:t>'</a:t>
            </a:r>
            <a:r>
              <a:rPr lang="en-US" sz="5400" b="1" dirty="0" smtClean="0">
                <a:solidFill>
                  <a:schemeClr val="tx1"/>
                </a:solidFill>
                <a:effectLst/>
                <a:latin typeface="Arial" charset="0"/>
                <a:ea typeface="ＭＳ Ｐゴシック" charset="0"/>
                <a:cs typeface="ＭＳ Ｐゴシック" charset="0"/>
              </a:rPr>
              <a:t>s Study Through Scripture</a:t>
            </a:r>
            <a:endParaRPr lang="en-US" sz="5400" b="1" dirty="0">
              <a:solidFill>
                <a:schemeClr val="tx1"/>
              </a:solidFill>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smtClean="0">
                <a:solidFill>
                  <a:schemeClr val="tx1"/>
                </a:solidFill>
                <a:effectLst/>
                <a:latin typeface="Arial" charset="0"/>
                <a:ea typeface="ＭＳ Ｐゴシック" charset="0"/>
                <a:cs typeface="ＭＳ Ｐゴシック" charset="0"/>
              </a:rPr>
              <a:t>The Bible: Book by Book</a:t>
            </a:r>
            <a:endParaRPr lang="en-US" sz="5400" b="1" dirty="0">
              <a:solidFill>
                <a:schemeClr val="tx1"/>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506134498"/>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smtClean="0">
                <a:solidFill>
                  <a:srgbClr val="FFFFFF"/>
                </a:solidFill>
                <a:latin typeface="Arial"/>
                <a:cs typeface="Arial"/>
              </a:rPr>
              <a:t>James 1:18 (NIV)</a:t>
            </a:r>
          </a:p>
        </p:txBody>
      </p:sp>
      <p:sp>
        <p:nvSpPr>
          <p:cNvPr id="1063942" name="Text Box 6"/>
          <p:cNvSpPr txBox="1">
            <a:spLocks noChangeArrowheads="1"/>
          </p:cNvSpPr>
          <p:nvPr/>
        </p:nvSpPr>
        <p:spPr bwMode="auto">
          <a:xfrm>
            <a:off x="5257800" y="914400"/>
            <a:ext cx="35052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smtClean="0">
                <a:solidFill>
                  <a:srgbClr val="FFFFFF"/>
                </a:solidFill>
                <a:latin typeface="Arial"/>
                <a:ea typeface="ＭＳ Ｐゴシック" charset="0"/>
                <a:cs typeface="Arial"/>
              </a:rPr>
              <a:t>"He chose to give us birth through the word of truth, that we might be a kind of </a:t>
            </a:r>
            <a:r>
              <a:rPr lang="en-US" sz="3600" b="1" i="1" dirty="0" err="1" smtClean="0">
                <a:solidFill>
                  <a:srgbClr val="FFFFFF"/>
                </a:solidFill>
                <a:latin typeface="Arial"/>
                <a:ea typeface="ＭＳ Ｐゴシック" charset="0"/>
                <a:cs typeface="Arial"/>
              </a:rPr>
              <a:t>firstfruits</a:t>
            </a:r>
            <a:r>
              <a:rPr lang="en-US" sz="3600" b="1" i="1" dirty="0" smtClean="0">
                <a:solidFill>
                  <a:srgbClr val="FFFFFF"/>
                </a:solidFill>
                <a:latin typeface="Arial"/>
                <a:ea typeface="ＭＳ Ｐゴシック" charset="0"/>
                <a:cs typeface="Arial"/>
              </a:rPr>
              <a:t> of all he created."</a:t>
            </a: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smtClean="0">
                <a:solidFill>
                  <a:srgbClr val="FFFFFF"/>
                </a:solidFill>
                <a:latin typeface="Arial"/>
                <a:ea typeface="ＭＳ Ｐゴシック" charset="0"/>
                <a:cs typeface="Arial"/>
              </a:rPr>
              <a:t>Posterity</a:t>
            </a: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18899" name="Text Box 1043"/>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dirty="0" smtClean="0">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3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250"/>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7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52677"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52678"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52679"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52680"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52681"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52682"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7419173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35269"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35270"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effectLst>
                  <a:outerShdw blurRad="50800" dist="63500" dir="2700000" algn="tl" rotWithShape="0">
                    <a:srgbClr val="000000"/>
                  </a:outerShdw>
                </a:effectLst>
                <a:latin typeface="Arial"/>
                <a:ea typeface="ＭＳ Ｐゴシック" charset="0"/>
                <a:cs typeface="Arial"/>
              </a:rPr>
              <a:t> Need </a:t>
            </a:r>
          </a:p>
        </p:txBody>
      </p:sp>
      <p:sp>
        <p:nvSpPr>
          <p:cNvPr id="1035271"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35272"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35273"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35274"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16845514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smtClean="0">
                <a:solidFill>
                  <a:srgbClr val="FFFFFF"/>
                </a:solidFill>
                <a:latin typeface="Arial"/>
                <a:cs typeface="Arial"/>
              </a:rPr>
              <a:t>Ephesians 2:1-2 (NIV)</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"As for you, you were dead in your transgressions and sins, in which you used to live when you followed the ways of this world and of the ruler of</a:t>
            </a:r>
          </a:p>
        </p:txBody>
      </p:sp>
      <p:sp>
        <p:nvSpPr>
          <p:cNvPr id="990216" name="Text Box 8"/>
          <p:cNvSpPr txBox="1">
            <a:spLocks noChangeArrowheads="1"/>
          </p:cNvSpPr>
          <p:nvPr/>
        </p:nvSpPr>
        <p:spPr bwMode="auto">
          <a:xfrm>
            <a:off x="4946576" y="2340263"/>
            <a:ext cx="40386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the kingdom of the air, the spirit who is now at work in those who are disobedient." </a:t>
            </a:r>
            <a:r>
              <a:rPr lang="en-US" sz="3200" b="1" i="1" baseline="30000" dirty="0" smtClean="0">
                <a:solidFill>
                  <a:srgbClr val="FFFFFF"/>
                </a:solidFill>
                <a:latin typeface="Arial"/>
                <a:ea typeface="ＭＳ Ｐゴシック" charset="0"/>
                <a:cs typeface="Arial"/>
              </a:rPr>
              <a:t> </a:t>
            </a:r>
            <a:endParaRPr lang="en-US" sz="3200" b="1" i="1" dirty="0" smtClean="0">
              <a:solidFill>
                <a:srgbClr val="FFFFFF"/>
              </a:solidFill>
              <a:latin typeface="Arial"/>
              <a:ea typeface="ＭＳ Ｐゴシック" charset="0"/>
              <a:cs typeface="Arial"/>
            </a:endParaRPr>
          </a:p>
          <a:p>
            <a:pPr algn="r" defTabSz="914400" fontAlgn="base">
              <a:spcBef>
                <a:spcPct val="50000"/>
              </a:spcBef>
              <a:spcAft>
                <a:spcPct val="0"/>
              </a:spcAft>
            </a:pPr>
            <a:endParaRPr lang="en-US" dirty="0" smtClean="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400" smtClean="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dirty="0" smtClean="0">
                <a:solidFill>
                  <a:srgbClr val="FFFFFF"/>
                </a:solidFill>
                <a:latin typeface="Arial"/>
                <a:cs typeface="Arial"/>
              </a:rPr>
              <a:t>Ephesians 2:3 (NIV)</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"All of us also lived among them at one time, gratifying the cravings of our sinful nature and following its desires</a:t>
            </a:r>
          </a:p>
        </p:txBody>
      </p:sp>
      <p:sp>
        <p:nvSpPr>
          <p:cNvPr id="992264" name="Text Box 8"/>
          <p:cNvSpPr txBox="1">
            <a:spLocks noChangeArrowheads="1"/>
          </p:cNvSpPr>
          <p:nvPr/>
        </p:nvSpPr>
        <p:spPr bwMode="auto">
          <a:xfrm>
            <a:off x="5710808" y="2132856"/>
            <a:ext cx="31242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and thoughts. Like the rest, we were by nature objects of wrath."</a:t>
            </a:r>
          </a:p>
          <a:p>
            <a:pPr algn="r" defTabSz="914400" fontAlgn="base">
              <a:spcBef>
                <a:spcPct val="50000"/>
              </a:spcBef>
              <a:spcAft>
                <a:spcPct val="0"/>
              </a:spcAft>
            </a:pPr>
            <a:endParaRPr lang="en-US" dirty="0" smtClean="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5472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5472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5472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Redeemer </a:t>
            </a:r>
          </a:p>
        </p:txBody>
      </p:sp>
      <p:sp>
        <p:nvSpPr>
          <p:cNvPr id="105472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Payment</a:t>
            </a:r>
          </a:p>
        </p:txBody>
      </p:sp>
      <p:sp>
        <p:nvSpPr>
          <p:cNvPr id="105472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5473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150789036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3834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3834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3834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t>
            </a:r>
            <a:r>
              <a:rPr lang="en-US" sz="3600" b="1" smtClean="0">
                <a:solidFill>
                  <a:srgbClr val="FFFF00"/>
                </a:solidFill>
                <a:latin typeface="Arial"/>
                <a:ea typeface="ＭＳ Ｐゴシック" charset="0"/>
                <a:cs typeface="Arial"/>
              </a:rPr>
              <a:t>Redeemer</a:t>
            </a:r>
            <a:r>
              <a:rPr lang="en-US" sz="3600" b="1" smtClean="0">
                <a:solidFill>
                  <a:srgbClr val="FFFFFF"/>
                </a:solidFill>
                <a:latin typeface="Arial"/>
                <a:ea typeface="ＭＳ Ｐゴシック" charset="0"/>
                <a:cs typeface="Arial"/>
              </a:rPr>
              <a:t> </a:t>
            </a:r>
          </a:p>
        </p:txBody>
      </p:sp>
      <p:sp>
        <p:nvSpPr>
          <p:cNvPr id="103834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Payment</a:t>
            </a:r>
          </a:p>
        </p:txBody>
      </p:sp>
      <p:sp>
        <p:nvSpPr>
          <p:cNvPr id="103834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3834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369225208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40389"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40390"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40391"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t>
            </a:r>
            <a:r>
              <a:rPr lang="en-US" sz="3600" b="1" smtClean="0">
                <a:solidFill>
                  <a:srgbClr val="FFFF00"/>
                </a:solidFill>
                <a:latin typeface="Arial"/>
                <a:ea typeface="ＭＳ Ｐゴシック" charset="0"/>
                <a:cs typeface="Arial"/>
              </a:rPr>
              <a:t>Redeemer</a:t>
            </a:r>
            <a:r>
              <a:rPr lang="en-US" sz="3600" b="1" smtClean="0">
                <a:solidFill>
                  <a:srgbClr val="FFFFFF"/>
                </a:solidFill>
                <a:latin typeface="Arial"/>
                <a:ea typeface="ＭＳ Ｐゴシック" charset="0"/>
                <a:cs typeface="Arial"/>
              </a:rPr>
              <a:t> </a:t>
            </a:r>
          </a:p>
        </p:txBody>
      </p:sp>
      <p:sp>
        <p:nvSpPr>
          <p:cNvPr id="1040392"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Payment</a:t>
            </a:r>
          </a:p>
        </p:txBody>
      </p:sp>
      <p:sp>
        <p:nvSpPr>
          <p:cNvPr id="1040393"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40394"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41931997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smtClean="0">
                <a:solidFill>
                  <a:srgbClr val="FFFFFF"/>
                </a:solidFill>
                <a:latin typeface="Arial"/>
                <a:cs typeface="Arial"/>
              </a:rPr>
              <a:t>Hebrews 2:14-15 (NIV)</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"Since the children have flesh and blood, he too shared in their humanity so that by his death he might destroy</a:t>
            </a:r>
          </a:p>
        </p:txBody>
      </p:sp>
      <p:sp>
        <p:nvSpPr>
          <p:cNvPr id="994316" name="Text Box 12"/>
          <p:cNvSpPr txBox="1">
            <a:spLocks noChangeArrowheads="1"/>
          </p:cNvSpPr>
          <p:nvPr/>
        </p:nvSpPr>
        <p:spPr bwMode="auto">
          <a:xfrm>
            <a:off x="5098976" y="2209800"/>
            <a:ext cx="3886200" cy="20313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smtClean="0">
                <a:solidFill>
                  <a:srgbClr val="FFFFFF"/>
                </a:solidFill>
                <a:latin typeface="Arial"/>
                <a:ea typeface="ＭＳ Ｐゴシック" charset="0"/>
                <a:cs typeface="Arial"/>
              </a:rPr>
              <a:t>him who holds the power of death—that is, the devil—" </a:t>
            </a:r>
          </a:p>
          <a:p>
            <a:pPr algn="r" defTabSz="914400" fontAlgn="base">
              <a:spcBef>
                <a:spcPct val="50000"/>
              </a:spcBef>
              <a:spcAft>
                <a:spcPct val="0"/>
              </a:spcAft>
            </a:pPr>
            <a:endParaRPr lang="en-US" dirty="0" smtClean="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en-US" sz="4000" i="1" dirty="0"/>
              <a:t>"In those days Israel had no king; </a:t>
            </a:r>
            <a:br>
              <a:rPr lang="en-US" sz="4000" i="1" dirty="0"/>
            </a:br>
            <a:r>
              <a:rPr lang="en-US" sz="4000" i="1" dirty="0"/>
              <a:t>everyone did as he saw fit." </a:t>
            </a:r>
          </a:p>
          <a:p>
            <a:pPr marL="0" indent="0">
              <a:buNone/>
            </a:pPr>
            <a:endParaRPr lang="en-US" sz="4000" dirty="0"/>
          </a:p>
          <a:p>
            <a:pPr marL="0" indent="0">
              <a:buNone/>
            </a:pPr>
            <a:r>
              <a:rPr lang="en-US" sz="4000" dirty="0"/>
              <a:t>Judges 21:25 (NIV)</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fontAlgn="base">
              <a:spcBef>
                <a:spcPct val="20000"/>
              </a:spcBef>
              <a:spcAft>
                <a:spcPct val="0"/>
              </a:spcAft>
              <a:buFontTx/>
              <a:buBlip>
                <a:blip r:embed="rId4"/>
              </a:buBlip>
              <a:defRPr/>
            </a:pPr>
            <a:r>
              <a:rPr lang="en-US" altLang="zh-CN" sz="2800" b="1">
                <a:solidFill>
                  <a:srgbClr val="FFFFFF"/>
                </a:solidFill>
                <a:effectLst>
                  <a:glow rad="228600">
                    <a:srgbClr val="000000"/>
                  </a:glow>
                </a:effectLst>
                <a:latin typeface="Arial"/>
                <a:ea typeface="宋体" pitchFamily="-111" charset="-122"/>
                <a:cs typeface="Arial"/>
              </a:rPr>
              <a:t>Ruth takes place at the time of the judges (1:1).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Tree>
    <p:extLst>
      <p:ext uri="{BB962C8B-B14F-4D97-AF65-F5344CB8AC3E}">
        <p14:creationId xmlns:p14="http://schemas.microsoft.com/office/powerpoint/2010/main" val="343430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"and free those who all their lives were held in slavery by their fear of death."</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dirty="0" smtClean="0">
                <a:solidFill>
                  <a:srgbClr val="FFFFFF"/>
                </a:solidFill>
                <a:latin typeface="Arial"/>
                <a:cs typeface="Arial"/>
              </a:rPr>
              <a:t>Hebrews 2:14-15 (NIV)</a:t>
            </a: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38499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smtClean="0">
                <a:solidFill>
                  <a:srgbClr val="FFFFFF"/>
                </a:solidFill>
                <a:latin typeface="Arial"/>
                <a:ea typeface="ＭＳ Ｐゴシック" charset="0"/>
                <a:cs typeface="Arial"/>
              </a:rPr>
              <a:t>"For this reason he had to be made like his brothers in every way, in order that he might become a merciful and faithful high priest in</a:t>
            </a: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smtClean="0">
                <a:solidFill>
                  <a:srgbClr val="FFFFFF"/>
                </a:solidFill>
                <a:latin typeface="Arial"/>
                <a:cs typeface="Arial"/>
              </a:rPr>
              <a:t>Hebrews 2:17 (NIV)</a:t>
            </a:r>
          </a:p>
        </p:txBody>
      </p:sp>
      <p:sp>
        <p:nvSpPr>
          <p:cNvPr id="996364" name="Text Box 12"/>
          <p:cNvSpPr txBox="1">
            <a:spLocks noChangeArrowheads="1"/>
          </p:cNvSpPr>
          <p:nvPr/>
        </p:nvSpPr>
        <p:spPr bwMode="auto">
          <a:xfrm>
            <a:off x="5022776" y="1916832"/>
            <a:ext cx="3962400" cy="181588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smtClean="0">
                <a:solidFill>
                  <a:srgbClr val="FFFFFF"/>
                </a:solidFill>
                <a:latin typeface="Arial"/>
                <a:ea typeface="ＭＳ Ｐゴシック" charset="0"/>
                <a:cs typeface="Arial"/>
              </a:rPr>
              <a:t>service to God, and that he might make atonement for the sins of the people."</a:t>
            </a: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56773"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56774"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56775"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Redeemer </a:t>
            </a:r>
          </a:p>
        </p:txBody>
      </p:sp>
      <p:sp>
        <p:nvSpPr>
          <p:cNvPr id="1056776"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Payment</a:t>
            </a:r>
          </a:p>
        </p:txBody>
      </p:sp>
      <p:sp>
        <p:nvSpPr>
          <p:cNvPr id="1056777"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56778"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17749314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42437"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42438"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42439"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Redeemer </a:t>
            </a:r>
          </a:p>
        </p:txBody>
      </p:sp>
      <p:sp>
        <p:nvSpPr>
          <p:cNvPr id="1042440"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Payment</a:t>
            </a:r>
          </a:p>
        </p:txBody>
      </p:sp>
      <p:sp>
        <p:nvSpPr>
          <p:cNvPr id="1042441"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42442"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7721017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smtClean="0">
                <a:solidFill>
                  <a:srgbClr val="FFFFFF"/>
                </a:solidFill>
                <a:latin typeface="Arial"/>
                <a:cs typeface="Arial"/>
              </a:rPr>
              <a:t>Philippians 2:8 (NIV)</a:t>
            </a:r>
          </a:p>
        </p:txBody>
      </p:sp>
      <p:sp>
        <p:nvSpPr>
          <p:cNvPr id="1014788" name="Text Box 4"/>
          <p:cNvSpPr txBox="1">
            <a:spLocks noChangeArrowheads="1"/>
          </p:cNvSpPr>
          <p:nvPr/>
        </p:nvSpPr>
        <p:spPr bwMode="auto">
          <a:xfrm>
            <a:off x="179512" y="76200"/>
            <a:ext cx="896448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"And being found in appearance as a man, he humbled himself and became obedient to death— even death on a cross!"</a:t>
            </a: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smtClean="0">
                <a:solidFill>
                  <a:srgbClr val="FFFFFF"/>
                </a:solidFill>
                <a:latin typeface="Arial"/>
                <a:cs typeface="Arial"/>
              </a:rPr>
              <a:t>1 Peter 2:24 (NIV)</a:t>
            </a:r>
          </a:p>
        </p:txBody>
      </p:sp>
      <p:sp>
        <p:nvSpPr>
          <p:cNvPr id="1008644" name="Text Box 4"/>
          <p:cNvSpPr txBox="1">
            <a:spLocks noChangeArrowheads="1"/>
          </p:cNvSpPr>
          <p:nvPr/>
        </p:nvSpPr>
        <p:spPr bwMode="auto">
          <a:xfrm>
            <a:off x="323528" y="76200"/>
            <a:ext cx="8712968"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"He himself bore our sins in his body on the tree, so that we might die to sins and live for righteousness; by his wounds you have been healed."</a:t>
            </a: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smtClean="0">
                <a:solidFill>
                  <a:srgbClr val="FFFFFF"/>
                </a:solidFill>
                <a:latin typeface="Arial"/>
                <a:cs typeface="Arial"/>
              </a:rPr>
              <a:t>Ephesians 1:7 (NIV)</a:t>
            </a:r>
          </a:p>
        </p:txBody>
      </p:sp>
      <p:sp>
        <p:nvSpPr>
          <p:cNvPr id="1006596" name="Text Box 4"/>
          <p:cNvSpPr txBox="1">
            <a:spLocks noChangeArrowheads="1"/>
          </p:cNvSpPr>
          <p:nvPr/>
        </p:nvSpPr>
        <p:spPr bwMode="auto">
          <a:xfrm>
            <a:off x="179512" y="41918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"In him we have redemption through his blood, the forgiveness of sins, in accordance with the riches of God</a:t>
            </a:r>
            <a:r>
              <a:rPr lang="fr-FR" altLang="ja-JP" sz="3200" b="1" i="1" dirty="0" smtClean="0">
                <a:solidFill>
                  <a:srgbClr val="FFFFFF"/>
                </a:solidFill>
                <a:latin typeface="Arial"/>
                <a:ea typeface="ＭＳ Ｐゴシック" charset="0"/>
                <a:cs typeface="Arial"/>
              </a:rPr>
              <a:t>'</a:t>
            </a:r>
            <a:r>
              <a:rPr lang="en-US" sz="3200" b="1" i="1" dirty="0" smtClean="0">
                <a:solidFill>
                  <a:srgbClr val="FFFFFF"/>
                </a:solidFill>
                <a:latin typeface="Arial"/>
                <a:ea typeface="ＭＳ Ｐゴシック" charset="0"/>
                <a:cs typeface="Arial"/>
              </a:rPr>
              <a:t>s grace."</a:t>
            </a: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5882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5882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5882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Redeemer </a:t>
            </a:r>
          </a:p>
        </p:txBody>
      </p:sp>
      <p:sp>
        <p:nvSpPr>
          <p:cNvPr id="105882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Payment</a:t>
            </a:r>
          </a:p>
        </p:txBody>
      </p:sp>
      <p:sp>
        <p:nvSpPr>
          <p:cNvPr id="105882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FF"/>
                </a:solidFill>
                <a:latin typeface="Arial"/>
                <a:ea typeface="ＭＳ Ｐゴシック" charset="0"/>
                <a:cs typeface="Arial"/>
              </a:rPr>
              <a:t> Acceptance</a:t>
            </a:r>
          </a:p>
        </p:txBody>
      </p:sp>
      <p:sp>
        <p:nvSpPr>
          <p:cNvPr id="105882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1754607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z="2000" smtClean="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4448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smtClean="0">
                <a:solidFill>
                  <a:srgbClr val="FFFFFF"/>
                </a:solidFill>
                <a:latin typeface="Arial"/>
                <a:ea typeface="ＭＳ Ｐゴシック" charset="0"/>
                <a:cs typeface="Arial"/>
              </a:rPr>
              <a:t>Redemption</a:t>
            </a:r>
          </a:p>
        </p:txBody>
      </p:sp>
      <p:sp>
        <p:nvSpPr>
          <p:cNvPr id="104448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Need </a:t>
            </a:r>
          </a:p>
        </p:txBody>
      </p:sp>
      <p:sp>
        <p:nvSpPr>
          <p:cNvPr id="104448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Redeemer </a:t>
            </a:r>
          </a:p>
        </p:txBody>
      </p:sp>
      <p:sp>
        <p:nvSpPr>
          <p:cNvPr id="104448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Payment</a:t>
            </a:r>
          </a:p>
        </p:txBody>
      </p:sp>
      <p:sp>
        <p:nvSpPr>
          <p:cNvPr id="104448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smtClean="0">
                <a:solidFill>
                  <a:srgbClr val="FFFF00"/>
                </a:solidFill>
                <a:latin typeface="Arial"/>
                <a:ea typeface="ＭＳ Ｐゴシック" charset="0"/>
                <a:cs typeface="Arial"/>
              </a:rPr>
              <a:t> Acceptance</a:t>
            </a:r>
          </a:p>
        </p:txBody>
      </p:sp>
      <p:sp>
        <p:nvSpPr>
          <p:cNvPr id="104449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smtClean="0">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9628307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a:extLst/>
          </p:spPr>
          <p:txBody>
            <a:bodyPr wrap="none" anchor="ctr"/>
            <a:lstStyle/>
            <a:p>
              <a:pPr defTabSz="914400" fontAlgn="base">
                <a:spcBef>
                  <a:spcPct val="0"/>
                </a:spcBef>
                <a:spcAft>
                  <a:spcPct val="0"/>
                </a:spcAft>
              </a:pPr>
              <a:endParaRPr lang="en-US" smtClean="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smtClean="0">
                <a:solidFill>
                  <a:srgbClr val="FFFFFF"/>
                </a:solidFill>
                <a:latin typeface="Arial"/>
                <a:cs typeface="Arial"/>
              </a:rPr>
              <a:t>John 3:16 (NIV)</a:t>
            </a:r>
          </a:p>
        </p:txBody>
      </p:sp>
      <p:sp>
        <p:nvSpPr>
          <p:cNvPr id="1012740" name="Text Box 4"/>
          <p:cNvSpPr txBox="1">
            <a:spLocks noChangeArrowheads="1"/>
          </p:cNvSpPr>
          <p:nvPr/>
        </p:nvSpPr>
        <p:spPr bwMode="auto">
          <a:xfrm>
            <a:off x="533400" y="76200"/>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i="1" dirty="0" smtClean="0">
                <a:solidFill>
                  <a:srgbClr val="FFFFFF"/>
                </a:solidFill>
                <a:latin typeface="Arial"/>
                <a:ea typeface="ＭＳ Ｐゴシック" charset="0"/>
                <a:cs typeface="Arial"/>
              </a:rPr>
              <a:t>"For God so loved the world that he gave his one and only Son, that whoever believes in him shall not perish but have eternal life."</a:t>
            </a: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3285</TotalTime>
  <Words>5691</Words>
  <Application>Microsoft Macintosh PowerPoint</Application>
  <PresentationFormat>On-screen Show (4:3)</PresentationFormat>
  <Paragraphs>798</Paragraphs>
  <Slides>126</Slides>
  <Notes>107</Notes>
  <HiddenSlides>0</HiddenSlides>
  <MMClips>0</MMClips>
  <ScaleCrop>false</ScaleCrop>
  <HeadingPairs>
    <vt:vector size="4" baseType="variant">
      <vt:variant>
        <vt:lpstr>Theme</vt:lpstr>
      </vt:variant>
      <vt:variant>
        <vt:i4>8</vt:i4>
      </vt:variant>
      <vt:variant>
        <vt:lpstr>Slide Titles</vt:lpstr>
      </vt:variant>
      <vt:variant>
        <vt:i4>126</vt:i4>
      </vt:variant>
    </vt:vector>
  </HeadingPairs>
  <TitlesOfParts>
    <vt:vector size="134" baseType="lpstr">
      <vt:lpstr>49_Blank Presentation</vt:lpstr>
      <vt:lpstr>Expedition</vt:lpstr>
      <vt:lpstr>Default Design</vt:lpstr>
      <vt:lpstr>Blank Presentation</vt:lpstr>
      <vt:lpstr>2_Default Design</vt:lpstr>
      <vt:lpstr>3_Default Design</vt:lpstr>
      <vt:lpstr>4_Default Design</vt:lpstr>
      <vt:lpstr>Blueprint</vt:lpstr>
      <vt:lpstr>Be  Relational</vt:lpstr>
      <vt:lpstr>The Often Quoted Saying</vt:lpstr>
      <vt:lpstr>The Not-So-Often Quoted Saying</vt:lpstr>
      <vt:lpstr>Theme</vt:lpstr>
      <vt:lpstr>Ruth</vt:lpstr>
      <vt:lpstr>Key Word</vt:lpstr>
      <vt:lpstr>How does God reward us when we care for others? </vt:lpstr>
      <vt:lpstr>Let's Study Through Scripture</vt:lpstr>
      <vt:lpstr>Occasion</vt:lpstr>
      <vt:lpstr>Occasion</vt:lpstr>
      <vt:lpstr>Occasion</vt:lpstr>
      <vt:lpstr>Occasion</vt:lpstr>
      <vt:lpstr>Contrasts</vt:lpstr>
      <vt:lpstr>How does God reward us when we care for others? </vt:lpstr>
      <vt:lpstr>I. God meets our own needs. </vt:lpstr>
      <vt:lpstr>Slides on  Ruth 1</vt:lpstr>
      <vt:lpstr>Ruth</vt:lpstr>
      <vt:lpstr>Ruth 1</vt:lpstr>
      <vt:lpstr>Geography of Ruth</vt:lpstr>
      <vt:lpstr>Ruth 1</vt:lpstr>
      <vt:lpstr>Ruth 1</vt:lpstr>
      <vt:lpstr>Ruth refuses to leave Naomi</vt:lpstr>
      <vt:lpstr>Key Verses</vt:lpstr>
      <vt:lpstr>Ruth 1</vt:lpstr>
      <vt:lpstr>Key Word</vt:lpstr>
      <vt:lpstr>Bethlehem</vt:lpstr>
      <vt:lpstr>PowerPoint Presentation</vt:lpstr>
      <vt:lpstr>Slides on  Ruth 2</vt:lpstr>
      <vt:lpstr>Against the Grain</vt:lpstr>
      <vt:lpstr>Gleaning</vt:lpstr>
      <vt:lpstr>Gleaning Prohibited for Landowners</vt:lpstr>
      <vt:lpstr>Gleaning Commanded for Poor</vt:lpstr>
      <vt:lpstr>Commanded Again</vt:lpstr>
      <vt:lpstr>And Again…</vt:lpstr>
      <vt:lpstr>PowerPoint Presentation</vt:lpstr>
      <vt:lpstr>PowerPoint Presentation</vt:lpstr>
      <vt:lpstr>PowerPoint Presentation</vt:lpstr>
      <vt:lpstr>PowerPoint Presentation</vt:lpstr>
      <vt:lpstr>God expects hard work</vt:lpstr>
      <vt:lpstr>God expects hard work</vt:lpstr>
      <vt:lpstr>God expects hard work</vt:lpstr>
      <vt:lpstr>God expects hard 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does God reward us when we care for others? </vt:lpstr>
      <vt:lpstr>I. God meets our own needs. </vt:lpstr>
      <vt:lpstr>Slides on  Ruth 3</vt:lpstr>
      <vt:lpstr>II.  God sometimes rewards us more than we ever dreamed!</vt:lpstr>
      <vt:lpstr>Hatching a Plan (3:1)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Ruth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Baby Obed</vt:lpstr>
      <vt:lpstr>Ruth 4</vt:lpstr>
      <vt:lpstr>Genealogy of Perez</vt:lpstr>
      <vt:lpstr>Genealogy of Perez </vt:lpstr>
      <vt:lpstr>Genealogy of Perez </vt:lpstr>
      <vt:lpstr>Genealogy of Perez </vt:lpstr>
      <vt:lpstr>Genealogy of Perez </vt:lpstr>
      <vt:lpstr>Genealogy of Perez</vt:lpstr>
      <vt:lpstr>Genealogy of Perez</vt:lpstr>
      <vt:lpstr>Genealogy of Perez </vt:lpstr>
      <vt:lpstr>Genealogy of Perez </vt:lpstr>
      <vt:lpstr>How does God reward us when we care for others? </vt:lpstr>
      <vt:lpstr>Main Idea</vt:lpstr>
      <vt:lpstr>I. God meets our own needs. </vt:lpstr>
      <vt:lpstr>II.  God sometimes rewards us more than we ever dreamed!</vt:lpstr>
      <vt:lpstr> </vt:lpstr>
      <vt:lpstr>God's Love is Impartial</vt:lpstr>
      <vt:lpstr>Summary Statement</vt:lpstr>
      <vt:lpstr>Application</vt:lpstr>
      <vt:lpstr>Be  Relational</vt:lpstr>
      <vt:lpstr>Which person in your world  is God telling you to help? </vt:lpstr>
      <vt:lpstr>Black</vt:lpstr>
      <vt:lpstr>OT Preaching link at BibleStudyDownloads.org</vt:lpstr>
    </vt:vector>
  </TitlesOfParts>
  <Company>Singapore Bible College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193</cp:revision>
  <dcterms:created xsi:type="dcterms:W3CDTF">2014-08-02T06:39:19Z</dcterms:created>
  <dcterms:modified xsi:type="dcterms:W3CDTF">2018-03-14T00:59:51Z</dcterms:modified>
</cp:coreProperties>
</file>